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5" r:id="rId2"/>
  </p:sldMasterIdLst>
  <p:notesMasterIdLst>
    <p:notesMasterId r:id="rId79"/>
  </p:notesMasterIdLst>
  <p:sldIdLst>
    <p:sldId id="296" r:id="rId3"/>
    <p:sldId id="259" r:id="rId4"/>
    <p:sldId id="298" r:id="rId5"/>
    <p:sldId id="299" r:id="rId6"/>
    <p:sldId id="456" r:id="rId7"/>
    <p:sldId id="285" r:id="rId8"/>
    <p:sldId id="287" r:id="rId9"/>
    <p:sldId id="492" r:id="rId10"/>
    <p:sldId id="488" r:id="rId11"/>
    <p:sldId id="290" r:id="rId12"/>
    <p:sldId id="314" r:id="rId13"/>
    <p:sldId id="317" r:id="rId14"/>
    <p:sldId id="404" r:id="rId15"/>
    <p:sldId id="291" r:id="rId16"/>
    <p:sldId id="292" r:id="rId17"/>
    <p:sldId id="293" r:id="rId18"/>
    <p:sldId id="319" r:id="rId19"/>
    <p:sldId id="329" r:id="rId20"/>
    <p:sldId id="401" r:id="rId21"/>
    <p:sldId id="320" r:id="rId22"/>
    <p:sldId id="321" r:id="rId23"/>
    <p:sldId id="322" r:id="rId24"/>
    <p:sldId id="323" r:id="rId25"/>
    <p:sldId id="277" r:id="rId26"/>
    <p:sldId id="324" r:id="rId27"/>
    <p:sldId id="325" r:id="rId28"/>
    <p:sldId id="280" r:id="rId29"/>
    <p:sldId id="326" r:id="rId30"/>
    <p:sldId id="327" r:id="rId31"/>
    <p:sldId id="468" r:id="rId32"/>
    <p:sldId id="410" r:id="rId33"/>
    <p:sldId id="411" r:id="rId34"/>
    <p:sldId id="412" r:id="rId35"/>
    <p:sldId id="413" r:id="rId36"/>
    <p:sldId id="414" r:id="rId37"/>
    <p:sldId id="415" r:id="rId38"/>
    <p:sldId id="416" r:id="rId39"/>
    <p:sldId id="443" r:id="rId40"/>
    <p:sldId id="417" r:id="rId41"/>
    <p:sldId id="418" r:id="rId42"/>
    <p:sldId id="444" r:id="rId43"/>
    <p:sldId id="446" r:id="rId44"/>
    <p:sldId id="489" r:id="rId45"/>
    <p:sldId id="447" r:id="rId46"/>
    <p:sldId id="463" r:id="rId47"/>
    <p:sldId id="460" r:id="rId48"/>
    <p:sldId id="462" r:id="rId49"/>
    <p:sldId id="467" r:id="rId50"/>
    <p:sldId id="464" r:id="rId51"/>
    <p:sldId id="482" r:id="rId52"/>
    <p:sldId id="481" r:id="rId53"/>
    <p:sldId id="490" r:id="rId54"/>
    <p:sldId id="286" r:id="rId55"/>
    <p:sldId id="470" r:id="rId56"/>
    <p:sldId id="288" r:id="rId57"/>
    <p:sldId id="289" r:id="rId58"/>
    <p:sldId id="471" r:id="rId59"/>
    <p:sldId id="472" r:id="rId60"/>
    <p:sldId id="473" r:id="rId61"/>
    <p:sldId id="480" r:id="rId62"/>
    <p:sldId id="476" r:id="rId63"/>
    <p:sldId id="478" r:id="rId64"/>
    <p:sldId id="479" r:id="rId65"/>
    <p:sldId id="477" r:id="rId66"/>
    <p:sldId id="474" r:id="rId67"/>
    <p:sldId id="466" r:id="rId68"/>
    <p:sldId id="491" r:id="rId69"/>
    <p:sldId id="386" r:id="rId70"/>
    <p:sldId id="373" r:id="rId71"/>
    <p:sldId id="375" r:id="rId72"/>
    <p:sldId id="387" r:id="rId73"/>
    <p:sldId id="390" r:id="rId74"/>
    <p:sldId id="388" r:id="rId75"/>
    <p:sldId id="483" r:id="rId76"/>
    <p:sldId id="455" r:id="rId77"/>
    <p:sldId id="399" r:id="rId7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7" autoAdjust="0"/>
  </p:normalViewPr>
  <p:slideViewPr>
    <p:cSldViewPr snapToGrid="0">
      <p:cViewPr varScale="1">
        <p:scale>
          <a:sx n="65" d="100"/>
          <a:sy n="65" d="100"/>
        </p:scale>
        <p:origin x="1330" y="38"/>
      </p:cViewPr>
      <p:guideLst/>
    </p:cSldViewPr>
  </p:slideViewPr>
  <p:notesTextViewPr>
    <p:cViewPr>
      <p:scale>
        <a:sx n="1" d="1"/>
        <a:sy n="1" d="1"/>
      </p:scale>
      <p:origin x="0" y="0"/>
    </p:cViewPr>
  </p:notesTextViewPr>
  <p:sorterViewPr>
    <p:cViewPr varScale="1">
      <p:scale>
        <a:sx n="1" d="1"/>
        <a:sy n="1" d="1"/>
      </p:scale>
      <p:origin x="0" y="-2290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geeksforgeeks.org/topological-sorting-indegree-based-solution/"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11</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0"/>
              </a:spcBef>
              <a:spcAft>
                <a:spcPts val="0"/>
              </a:spcAft>
              <a:buSzPts val="2600"/>
              <a:buChar char="●"/>
            </a:pPr>
            <a:r>
              <a:rPr lang="en-GB" dirty="0"/>
              <a:t>Once a node is marked known, its shortest path is known</a:t>
            </a:r>
          </a:p>
          <a:p>
            <a:pPr marL="914400" lvl="1" indent="-361950" algn="l" rtl="0">
              <a:lnSpc>
                <a:spcPct val="90000"/>
              </a:lnSpc>
              <a:spcBef>
                <a:spcPts val="0"/>
              </a:spcBef>
              <a:spcAft>
                <a:spcPts val="0"/>
              </a:spcAft>
              <a:buSzPts val="2100"/>
              <a:buChar char="○"/>
            </a:pPr>
            <a:r>
              <a:rPr lang="en-GB" dirty="0"/>
              <a:t>Can reconstruct path by following </a:t>
            </a:r>
            <a:r>
              <a:rPr lang="en-GB" dirty="0" err="1"/>
              <a:t>backpointers</a:t>
            </a:r>
            <a:endParaRPr lang="en-GB" dirty="0"/>
          </a:p>
          <a:p>
            <a:pPr marL="457200" lvl="0" indent="-393700" algn="l" rtl="0">
              <a:lnSpc>
                <a:spcPct val="90000"/>
              </a:lnSpc>
              <a:spcBef>
                <a:spcPts val="1000"/>
              </a:spcBef>
              <a:spcAft>
                <a:spcPts val="0"/>
              </a:spcAft>
              <a:buSzPts val="2600"/>
              <a:buChar char="●"/>
            </a:pPr>
            <a:r>
              <a:rPr lang="en-GB" dirty="0"/>
              <a:t>While a node is not known, another shorter path might be found</a:t>
            </a:r>
          </a:p>
          <a:p>
            <a:pPr marL="457200" lvl="0" indent="-393700" algn="l" rtl="0">
              <a:lnSpc>
                <a:spcPct val="90000"/>
              </a:lnSpc>
              <a:spcBef>
                <a:spcPts val="1000"/>
              </a:spcBef>
              <a:spcAft>
                <a:spcPts val="0"/>
              </a:spcAft>
              <a:buSzPts val="2600"/>
              <a:buChar char="●"/>
            </a:pPr>
            <a:r>
              <a:rPr lang="en-GB" dirty="0"/>
              <a:t>The order in which nodes are added to the known set is unimportant</a:t>
            </a:r>
          </a:p>
          <a:p>
            <a:pPr marL="457200" lvl="0" indent="-393700" algn="l" rtl="0">
              <a:lnSpc>
                <a:spcPct val="90000"/>
              </a:lnSpc>
              <a:spcBef>
                <a:spcPts val="1000"/>
              </a:spcBef>
              <a:spcAft>
                <a:spcPts val="0"/>
              </a:spcAft>
              <a:buSzPts val="2600"/>
              <a:buChar char="●"/>
            </a:pPr>
            <a:r>
              <a:rPr lang="en-GB" dirty="0"/>
              <a:t>If we only need path to a specific node, can stop early once that node is known</a:t>
            </a:r>
          </a:p>
          <a:p>
            <a:pPr marL="914400" lvl="1" indent="-361950" algn="l" rtl="0">
              <a:lnSpc>
                <a:spcPct val="90000"/>
              </a:lnSpc>
              <a:spcBef>
                <a:spcPts val="0"/>
              </a:spcBef>
              <a:spcAft>
                <a:spcPts val="0"/>
              </a:spcAft>
              <a:buSzPts val="2100"/>
              <a:buChar char="○"/>
            </a:pPr>
            <a:r>
              <a:rPr lang="en-GB" dirty="0"/>
              <a:t>Because its shortest path cannot change</a:t>
            </a:r>
          </a:p>
          <a:p>
            <a:pPr marL="914400" lvl="1" indent="-361950" algn="l" rtl="0">
              <a:lnSpc>
                <a:spcPct val="90000"/>
              </a:lnSpc>
              <a:spcBef>
                <a:spcPts val="0"/>
              </a:spcBef>
              <a:spcAft>
                <a:spcPts val="0"/>
              </a:spcAft>
              <a:buSzPts val="2100"/>
              <a:buChar char="○"/>
            </a:pPr>
            <a:r>
              <a:rPr lang="en-GB" dirty="0"/>
              <a:t>Return a partial </a:t>
            </a:r>
            <a:r>
              <a:rPr lang="en-GB" b="1" dirty="0"/>
              <a:t>shortest path tree</a:t>
            </a:r>
            <a:endParaRPr lang="en-GB" dirty="0"/>
          </a:p>
          <a:p>
            <a:pPr marL="91440" lvl="0" indent="-120650" algn="l" rtl="0">
              <a:lnSpc>
                <a:spcPct val="90000"/>
              </a:lnSpc>
              <a:spcBef>
                <a:spcPts val="1600"/>
              </a:spcBef>
              <a:spcAft>
                <a:spcPts val="0"/>
              </a:spcAft>
              <a:buClr>
                <a:schemeClr val="accent1"/>
              </a:buClr>
              <a:buSzPts val="1900"/>
              <a:buFont typeface="Quattrocento Sans"/>
              <a:buChar char=" "/>
            </a:pPr>
            <a:endParaRPr lang="en-GB"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GB"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lang="en-GB" sz="19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“When there are multiple possible orders of visiting the next node, select the next node in alphabetical or numerical order.”</a:t>
            </a:r>
          </a:p>
          <a:p>
            <a:pPr marL="457200" lvl="0" indent="-393700" algn="l" rtl="0">
              <a:spcBef>
                <a:spcPts val="0"/>
              </a:spcBef>
              <a:spcAft>
                <a:spcPts val="0"/>
              </a:spcAft>
              <a:buSzPts val="2600"/>
              <a:buChar char="●"/>
            </a:pPr>
            <a:endParaRPr lang="en-GB" dirty="0"/>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indent="-361950">
              <a:spcBef>
                <a:spcPts val="0"/>
              </a:spcBef>
              <a:buSzPts val="2100"/>
              <a:buChar char="○"/>
            </a:pPr>
            <a:endParaRPr lang="en-GB" dirty="0"/>
          </a:p>
          <a:p>
            <a:pPr indent="-361950">
              <a:spcBef>
                <a:spcPts val="0"/>
              </a:spcBef>
              <a:buSzPts val="2100"/>
              <a:buChar char="○"/>
            </a:pPr>
            <a:endParaRPr lang="en-GB" dirty="0"/>
          </a:p>
          <a:p>
            <a:pPr marL="0" lvl="0" indent="0" algn="l" rtl="0">
              <a:spcBef>
                <a:spcPts val="120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a:p>
            <a:pPr marL="0" lvl="0" indent="0" algn="l" rtl="0">
              <a:spcBef>
                <a:spcPts val="0"/>
              </a:spcBef>
              <a:spcAft>
                <a:spcPts val="0"/>
              </a:spcAft>
              <a:buNone/>
            </a:pPr>
            <a:endParaRPr dirty="0"/>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596211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e8a5d61ab_1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mc:AlternateContent xmlns:mc="http://schemas.openxmlformats.org/markup-compatibility/2006" xmlns:a14="http://schemas.microsoft.com/office/drawing/2010/main">
        <mc:Choice Requires="a14">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200" i="1">
                        <a:solidFill>
                          <a:schemeClr val="tx1"/>
                        </a:solidFill>
                        <a:latin typeface="Cambria Math" panose="02040503050406030204" pitchFamily="18" charset="0"/>
                        <a:cs typeface="Times New Roman" panose="02020603050405020304" pitchFamily="18" charset="0"/>
                      </a:rPr>
                      <m:t>∞</m:t>
                    </m:r>
                  </m:oMath>
                </a14:m>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Choice>
        <mc:Fallback xmlns="">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r>
                  <a:rPr lang="en-GB" sz="1200" i="0">
                    <a:solidFill>
                      <a:schemeClr val="tx1"/>
                    </a:solidFill>
                    <a:latin typeface="Cambria Math" panose="020405030504060302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Fallback>
      </mc:AlternateContent>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dirty="0"/>
              <a:t>The table now contains the SD (shortest distance) to each node N from the source node A, and its PN (previous node) in the shortest path. The table of SD/PN encodes the Shortest Path Tree (SPT)</a:t>
            </a:r>
            <a:endParaRPr lang="en-SE" dirty="0"/>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8A66-1084-A829-4936-3CD3A7BB8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C6032-8827-4FE5-1BD8-637BA2FE9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6E4DA-368C-9B51-733C-BFDA94B2388F}"/>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a:extLst>
              <a:ext uri="{FF2B5EF4-FFF2-40B4-BE49-F238E27FC236}">
                <a16:creationId xmlns:a16="http://schemas.microsoft.com/office/drawing/2014/main" id="{68128DBC-8786-F49F-1BE0-B3DD76811E1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400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861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Quattrocento Sans"/>
                <a:ea typeface="Quattrocento Sans"/>
                <a:cs typeface="Quattrocento Sans"/>
                <a:sym typeface="Quattrocento Sans"/>
              </a:rPr>
              <a:t> (since you physically have to go and try it out to know it’s a dead end)</a:t>
            </a:r>
            <a:endParaRPr dirty="0"/>
          </a:p>
        </p:txBody>
      </p:sp>
      <p:sp>
        <p:nvSpPr>
          <p:cNvPr id="1417" name="Google Shape;141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AF438CC9-4588-FF23-98D5-AECE0C2DE625}"/>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B79F8647-953F-422B-900C-A8975818A3C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C84D523A-B750-B482-4C3F-B091C22617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71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0C1AE07-9F6B-9B43-9AC4-B7E3C95E351E}"/>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713C7323-05AC-75A8-4E5E-AB1B107148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A0D49BED-9ECE-90DA-7044-946032C206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001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159937079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159937079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https://www.youtube.com/watch?v=9PHkk0UavIM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Relax all edges V-1 times.</a:t>
            </a:r>
          </a:p>
          <a:p>
            <a:pPr marL="0" lvl="0" indent="0" algn="l" rtl="0">
              <a:spcBef>
                <a:spcPts val="0"/>
              </a:spcBef>
              <a:spcAft>
                <a:spcPts val="0"/>
              </a:spcAft>
              <a:buNone/>
            </a:pPr>
            <a:endParaRPr dirty="0"/>
          </a:p>
        </p:txBody>
      </p:sp>
      <p:sp>
        <p:nvSpPr>
          <p:cNvPr id="1119" name="Google Shape;1119;g22159937079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15993707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159937079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g22159937079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1599370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159937079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221599370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2159937079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2159937079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22159937079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159937079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2159937079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2159937079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159937079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2159937079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g22159937079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prstClr val="black"/>
                </a:solidFill>
                <a:effectLst/>
                <a:uLnTx/>
                <a:uFillTx/>
                <a:ea typeface="+mn-ea"/>
              </a:rPr>
              <a:t>Repeat V − 1 times: relax all E edges.</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756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6" name="Google Shape;142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824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Topological sort algorithm for DAGs works even with negative weights</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139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0" indent="0">
              <a:buNone/>
            </a:pPr>
            <a:r>
              <a:rPr lang="en-GB" sz="1200" dirty="0"/>
              <a:t>There are no negative weight cycles.</a:t>
            </a:r>
          </a:p>
          <a:p>
            <a:pPr marL="635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 obtained shortest paths from node A to all other nodes. </a:t>
            </a:r>
          </a:p>
          <a:p>
            <a:pPr marL="63500" indent="0">
              <a:buNone/>
            </a:pPr>
            <a:endParaRPr lang="en-SE" sz="1200" dirty="0"/>
          </a:p>
          <a:p>
            <a:r>
              <a:rPr lang="en-GB" sz="1200" dirty="0"/>
              <a:t>The shortest path from A to D is ABD with cost of -10</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482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Does not use a priority queue.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1802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C415-55D8-1675-383F-AF5756C09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4A371-683E-932E-6865-0DA2607D0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60F6D-904E-33E2-2B0A-46E827185B21}"/>
              </a:ext>
            </a:extLst>
          </p:cNvPr>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a:extLst>
              <a:ext uri="{FF2B5EF4-FFF2-40B4-BE49-F238E27FC236}">
                <a16:creationId xmlns:a16="http://schemas.microsoft.com/office/drawing/2014/main" id="{BEC82797-5CF3-2F0E-1D23-D595814AB05C}"/>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3F62E29-99FC-EB40-923F-D38E4FE7BE7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0742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3ADA37CC-E354-516F-5413-5E58A7BBC950}"/>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3DE25E8-D7EA-59FA-73CC-39992C06BA5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93479DCA-B904-6426-20EF-7A0737EAE6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043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595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vertex d and edge reweighting, all edge weights are greater than or equal to 0, so we can run Dijkstra’s shortest path algorithm with every vertex as the source. </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206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13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dirty="0"/>
          </a:p>
          <a:p>
            <a:pPr>
              <a:lnSpc>
                <a:spcPct val="120000"/>
              </a:lnSpc>
            </a:pPr>
            <a:r>
              <a:rPr lang="en-US" dirty="0" err="1"/>
              <a:t>Geeksforgeeks</a:t>
            </a:r>
            <a:r>
              <a:rPr lang="en-US" dirty="0"/>
              <a:t> topological sort</a:t>
            </a:r>
          </a:p>
          <a:p>
            <a:pPr lvl="1">
              <a:lnSpc>
                <a:spcPct val="120000"/>
              </a:lnSpc>
            </a:pPr>
            <a:r>
              <a:rPr lang="en-SE" sz="2400" dirty="0">
                <a:hlinkClick r:id="rId3"/>
              </a:rPr>
              <a:t>https://www.geeksforgeeks.org/topological-sorting-indegree-based-solution/</a:t>
            </a:r>
            <a:endParaRPr lang="en-GB" sz="2400"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039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2F35DFDE-E8E5-75BF-4F62-C3BC2655975C}"/>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A5B6F5E-F37D-278F-0B84-6661C93C5C9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2F8EC7A7-C5FF-5EEF-AAAC-C6569428CB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91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3679972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17740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8"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eeksforgeeks.org/topological-sorting-indegree-based-solution/" TargetMode="Externa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_lHSawdgXp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88373" y="-41048"/>
            <a:ext cx="11367654"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654627" y="134402"/>
            <a:ext cx="11035146"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14549" y="1216617"/>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83844" y="1242459"/>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17068" y="3348315"/>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Proof.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97569" y="1571062"/>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97569" y="3231383"/>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97569" y="1260358"/>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
                                            <p:txEl>
                                              <p:pRg st="7" end="7"/>
                                            </p:txEl>
                                          </p:spTgt>
                                        </p:tgtEl>
                                        <p:attrNameLst>
                                          <p:attrName>style.visibility</p:attrName>
                                        </p:attrNameLst>
                                      </p:cBhvr>
                                      <p:to>
                                        <p:strVal val="visible"/>
                                      </p:to>
                                    </p:set>
                                    <p:animEffect transition="in" filter="dissolve">
                                      <p:cBhvr>
                                        <p:cTn id="56" dur="500"/>
                                        <p:tgtEl>
                                          <p:spTgt spid="9">
                                            <p:txEl>
                                              <p:pRg st="7" end="7"/>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dissolve">
                                      <p:cBhvr>
                                        <p:cTn id="59" dur="500"/>
                                        <p:tgtEl>
                                          <p:spTgt spid="9">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dissolv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679939" y="1269048"/>
            <a:ext cx="10726616"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(minimum SD)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how to get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the closest unknown node v (with smallest SD)</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set of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the newly-added node u: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u be a shorter path than their current path length? </a:t>
            </a:r>
            <a:endParaRPr dirty="0"/>
          </a:p>
        </p:txBody>
      </p:sp>
      <p:sp>
        <p:nvSpPr>
          <p:cNvPr id="1010" name="Google Shape;1010;p53"/>
          <p:cNvSpPr txBox="1"/>
          <p:nvPr/>
        </p:nvSpPr>
        <p:spPr>
          <a:xfrm>
            <a:off x="4203550" y="1126225"/>
            <a:ext cx="46419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Relaxation updates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Key Properties</a:t>
            </a:r>
            <a:endParaRPr dirty="0"/>
          </a:p>
        </p:txBody>
      </p:sp>
      <p:sp>
        <p:nvSpPr>
          <p:cNvPr id="1048" name="Google Shape;1048;p54"/>
          <p:cNvSpPr txBox="1">
            <a:spLocks noGrp="1"/>
          </p:cNvSpPr>
          <p:nvPr>
            <p:ph type="body" idx="1"/>
          </p:nvPr>
        </p:nvSpPr>
        <p:spPr>
          <a:xfrm>
            <a:off x="269629" y="1669223"/>
            <a:ext cx="4075089" cy="1318503"/>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1900" dirty="0"/>
              <a:t>Once a node is visited (marked known), its shortest path is known. 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82061" y="2777097"/>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yet visited/known, another shorter path might be found. 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82061" y="4312032"/>
            <a:ext cx="4177144" cy="1910749"/>
          </a:xfrm>
          <a:prstGeom prst="rect">
            <a:avLst/>
          </a:prstGeom>
          <a:noFill/>
          <a:ln>
            <a:noFill/>
          </a:ln>
        </p:spPr>
        <p:txBody>
          <a:bodyPr spcFirstLastPara="1" wrap="square" lIns="91425" tIns="91425" rIns="91425" bIns="91425" anchor="t" anchorCtr="0">
            <a:spAutoFit/>
          </a:bodyPr>
          <a:lstStyle/>
          <a:p>
            <a:pPr marL="91440" lvl="0" indent="-120650">
              <a:lnSpc>
                <a:spcPct val="90000"/>
              </a:lnSpc>
              <a:spcBef>
                <a:spcPts val="1600"/>
              </a:spcBef>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If we only need path to a specific node, can stop early once that node is visited, and return a partial shortest path tree</a:t>
            </a:r>
          </a:p>
          <a:p>
            <a:pPr marL="91440" lvl="0" indent="-120650" algn="l" rtl="0">
              <a:lnSpc>
                <a:spcPct val="90000"/>
              </a:lnSpc>
              <a:spcBef>
                <a:spcPts val="1600"/>
              </a:spcBef>
              <a:spcAft>
                <a:spcPts val="0"/>
              </a:spcAft>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 </a:t>
            </a:r>
            <a:endParaRPr lang="en-GB"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695250" y="1568275"/>
            <a:ext cx="10801500" cy="2831502"/>
          </a:xfrm>
          <a:prstGeom prst="rect">
            <a:avLst/>
          </a:prstGeom>
        </p:spPr>
        <p:txBody>
          <a:bodyPr spcFirstLastPara="1" wrap="square" lIns="44175" tIns="44175" rIns="44175" bIns="44175" anchor="t" anchorCtr="0">
            <a:spAutoFit/>
          </a:bodyPr>
          <a:lstStyle/>
          <a:p>
            <a:pPr>
              <a:spcBef>
                <a:spcPts val="0"/>
              </a:spcBef>
            </a:pPr>
            <a:r>
              <a:rPr lang="en-GB" dirty="0"/>
              <a:t>A greedy algorithm makes the locally optimal choice at each step </a:t>
            </a:r>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marL="457200" lvl="0" indent="-393700" algn="l" rtl="0">
              <a:spcBef>
                <a:spcPts val="0"/>
              </a:spcBef>
              <a:spcAft>
                <a:spcPts val="0"/>
              </a:spcAft>
              <a:buSzPts val="2600"/>
              <a:buChar char="●"/>
            </a:pPr>
            <a:r>
              <a:rPr lang="en-GB" dirty="0"/>
              <a:t>In the lecture and exams, when there are multiple possible orders of visiting the next node (with equal SD value), select the next node in alphabetical or numerical order</a:t>
            </a:r>
          </a:p>
          <a:p>
            <a:pPr lvl="1" indent="-393700">
              <a:spcBef>
                <a:spcPts val="0"/>
              </a:spcBef>
              <a:buSzPts val="2600"/>
              <a:buChar char="●"/>
            </a:pPr>
            <a:r>
              <a:rPr lang="en-GB" dirty="0"/>
              <a:t>The intermediate steps will depend on the order, but final result will be the same</a:t>
            </a:r>
          </a:p>
        </p:txBody>
      </p:sp>
      <p:sp>
        <p:nvSpPr>
          <p:cNvPr id="1108" name="Google Shape;1108;p45"/>
          <p:cNvSpPr txBox="1"/>
          <p:nvPr/>
        </p:nvSpPr>
        <p:spPr>
          <a:xfrm>
            <a:off x="575239" y="4391677"/>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extLst>
      <p:ext uri="{BB962C8B-B14F-4D97-AF65-F5344CB8AC3E}">
        <p14:creationId xmlns:p14="http://schemas.microsoft.com/office/powerpoint/2010/main" val="368764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orders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bg1">
                    <a:lumMod val="65000"/>
                  </a:schemeClr>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20</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59370497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Quattrocento Sans"/>
                          <a:ea typeface="Quattrocento Sans"/>
                          <a:cs typeface="Quattrocento Sans"/>
                          <a:sym typeface="Quattrocento Sans"/>
                        </a:rPr>
                        <a:t>/</a:t>
                      </a:r>
                      <a:endParaRPr lang="en-US"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DA3E81DB-0E8D-6EE4-A16E-252310E57C72}"/>
              </a:ext>
            </a:extLst>
          </p:cNvPr>
          <p:cNvSpPr txBox="1"/>
          <p:nvPr/>
        </p:nvSpPr>
        <p:spPr>
          <a:xfrm>
            <a:off x="1231686" y="5890385"/>
            <a:ext cx="4525392"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Start from the source node A </a:t>
            </a:r>
            <a:endParaRPr lang="en-SE"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ED4D7293-E3E6-7ABF-B6AD-5F35321CA2F2}"/>
              </a:ext>
            </a:extLst>
          </p:cNvPr>
          <p:cNvSpPr txBox="1"/>
          <p:nvPr/>
        </p:nvSpPr>
        <p:spPr>
          <a:xfrm>
            <a:off x="6785780" y="1405501"/>
            <a:ext cx="4525392"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 Means that SDs have not yet been finalized, as a shortcut may be found in the future.</a:t>
            </a:r>
            <a:endParaRPr lang="en-SE" sz="1800" dirty="0"/>
          </a:p>
        </p:txBody>
      </p:sp>
      <p:sp>
        <p:nvSpPr>
          <p:cNvPr id="4" name="TextBox 3">
            <a:extLst>
              <a:ext uri="{FF2B5EF4-FFF2-40B4-BE49-F238E27FC236}">
                <a16:creationId xmlns:a16="http://schemas.microsoft.com/office/drawing/2014/main" id="{2224CAC9-16D4-3EC9-5DAB-A81E9DA3E7DD}"/>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C next, since C has the smallest SD of 1 among all unknown (unvisited) nodes</a:t>
            </a:r>
            <a:endParaRPr lang="en-SE"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
        <p:nvSpPr>
          <p:cNvPr id="3" name="TextBox 2">
            <a:extLst>
              <a:ext uri="{FF2B5EF4-FFF2-40B4-BE49-F238E27FC236}">
                <a16:creationId xmlns:a16="http://schemas.microsoft.com/office/drawing/2014/main" id="{003D449F-E13C-2D13-5544-5CCCEB663A09}"/>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B next, since B has the smallest SD of 2 among all unvisited nodes</a:t>
            </a:r>
            <a:endParaRPr lang="en-SE"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79722C78-EF1D-BFF3-FDAA-F39098F21C9D}"/>
              </a:ext>
            </a:extLst>
          </p:cNvPr>
          <p:cNvSpPr txBox="1"/>
          <p:nvPr/>
        </p:nvSpPr>
        <p:spPr>
          <a:xfrm>
            <a:off x="1040451" y="5798330"/>
            <a:ext cx="4974569"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can choose to visit either D or F next, since they have the same smallest SD of 4 among all unvisited nodes. Let’s visit D</a:t>
            </a:r>
            <a:endParaRPr lang="en-SE"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8615D611-6A8D-B994-0DEF-2BE295807E67}"/>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F next, since F has the smallest SD of 4 among all unvisited nodes</a:t>
            </a:r>
            <a:endParaRPr lang="en-SE"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0A676AB-4DEC-4AA0-7E35-08284FED41AA}"/>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H next, since H has the smallest SD of 7 among all unvisited nodes</a:t>
            </a:r>
            <a:endParaRPr lang="en-SE"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531417749"/>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1" i="0" u="none" strike="noStrike" cap="none" dirty="0">
                          <a:solidFill>
                            <a:srgbClr val="FF0000"/>
                          </a:solidFill>
                          <a:latin typeface="Quattrocento Sans"/>
                          <a:ea typeface="Quattrocento Sans"/>
                          <a:cs typeface="Quattrocento Sans"/>
                          <a:sym typeface="Quattrocento Sans"/>
                        </a:rPr>
                        <a:t> 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1" dirty="0">
                          <a:solidFill>
                            <a:srgbClr val="FF0000"/>
                          </a:solidFill>
                          <a:latin typeface="Quattrocento Sans"/>
                          <a:ea typeface="Quattrocento Sans"/>
                          <a:cs typeface="Quattrocento Sans"/>
                          <a:sym typeface="Quattrocento Sans"/>
                        </a:rPr>
                        <a:t> 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EDF7B7A-AB89-25A9-D9EF-68E594B772F5}"/>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G going through H, so we update SD and PN for G. Visit F next, since F has the smallest SD of 4 among all unvisited nodes</a:t>
            </a:r>
            <a:endParaRPr lang="en-SE"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286735802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FEDD2974-6232-607C-47D2-6EBCBA81A5AE}"/>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E going through G, so we update SD and PN for E. Visit E next, since it is the last unvisited node</a:t>
            </a:r>
            <a:endParaRPr lang="en-SE"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33397482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55CEDB87-CEEA-06BC-FBC6-973647D38F17}"/>
              </a:ext>
            </a:extLst>
          </p:cNvPr>
          <p:cNvSpPr txBox="1"/>
          <p:nvPr/>
        </p:nvSpPr>
        <p:spPr>
          <a:xfrm>
            <a:off x="745988" y="5822739"/>
            <a:ext cx="529987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All nodes have now been visited and are known</a:t>
            </a:r>
            <a:endParaRPr lang="en-SE"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SzPct val="100000"/>
              <a:buNone/>
            </a:pPr>
            <a:r>
              <a:rPr lang="en-US" sz="2000" dirty="0"/>
              <a:t>How to get the shortest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 to get path ABFHGE</a:t>
            </a:r>
            <a:endParaRPr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91" name="Google Shape;1091;p43"/>
          <p:cNvGraphicFramePr/>
          <p:nvPr>
            <p:extLst>
              <p:ext uri="{D42A27DB-BD31-4B8C-83A1-F6EECF244321}">
                <p14:modId xmlns:p14="http://schemas.microsoft.com/office/powerpoint/2010/main" val="335595628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2</a:t>
                      </a:r>
                      <a:endParaRPr sz="1600" i="0" u="none" strike="noStrike" cap="none">
                        <a:solidFill>
                          <a:srgbClr val="FF0000"/>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A</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11</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G</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4</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B</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8</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H</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rgbClr val="FF0000"/>
                          </a:solidFill>
                          <a:latin typeface="Quattrocento Sans"/>
                          <a:ea typeface="Quattrocento Sans"/>
                          <a:cs typeface="Quattrocento Sans"/>
                          <a:sym typeface="Quattrocento Sans"/>
                        </a:rPr>
                        <a:t>7</a:t>
                      </a:r>
                      <a:endParaRPr sz="1600"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F</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5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DFS</a:t>
            </a:r>
            <a:endParaRPr dirty="0"/>
          </a:p>
        </p:txBody>
      </p:sp>
      <p:sp>
        <p:nvSpPr>
          <p:cNvPr id="1420" name="Google Shape;1420;p59"/>
          <p:cNvSpPr txBox="1">
            <a:spLocks noGrp="1"/>
          </p:cNvSpPr>
          <p:nvPr>
            <p:ph type="body" idx="1"/>
          </p:nvPr>
        </p:nvSpPr>
        <p:spPr>
          <a:xfrm>
            <a:off x="575240" y="1101969"/>
            <a:ext cx="11187258" cy="2033116"/>
          </a:xfrm>
          <a:prstGeom prst="rect">
            <a:avLst/>
          </a:prstGeom>
          <a:noFill/>
          <a:ln>
            <a:noFill/>
          </a:ln>
        </p:spPr>
        <p:txBody>
          <a:bodyPr spcFirstLastPara="1" wrap="square" lIns="45700" tIns="45700" rIns="45700" bIns="45700" anchor="t" anchorCtr="0">
            <a:normAutofit/>
          </a:bodyPr>
          <a:lstStyle/>
          <a:p>
            <a:pPr marL="91440" lvl="0" indent="-118745" algn="l" rtl="0">
              <a:lnSpc>
                <a:spcPct val="90000"/>
              </a:lnSpc>
              <a:spcBef>
                <a:spcPts val="0"/>
              </a:spcBef>
              <a:spcAft>
                <a:spcPts val="0"/>
              </a:spcAft>
              <a:buSzPct val="84615"/>
              <a:buChar char="●"/>
            </a:pPr>
            <a:r>
              <a:rPr lang="en-US" b="1" u="sng" dirty="0"/>
              <a:t> Depth</a:t>
            </a:r>
            <a:r>
              <a:rPr lang="en-US" dirty="0"/>
              <a:t> First Search: go as far as you can down one path till you hit a dead end (no neighbors, or no unvisited neighbors).  Once you hit a dead end, backtrack and try other edges that you have not tried yet</a:t>
            </a:r>
          </a:p>
          <a:p>
            <a:pPr marL="91440" lvl="0" indent="-118745" algn="l" rtl="0">
              <a:lnSpc>
                <a:spcPct val="90000"/>
              </a:lnSpc>
              <a:spcBef>
                <a:spcPts val="0"/>
              </a:spcBef>
              <a:spcAft>
                <a:spcPts val="0"/>
              </a:spcAft>
              <a:buSzPct val="84615"/>
              <a:buChar char="●"/>
            </a:pPr>
            <a:r>
              <a:rPr lang="en-US" dirty="0"/>
              <a:t> Analogy of </a:t>
            </a:r>
            <a:r>
              <a:rPr lang="en-GB" dirty="0"/>
              <a:t>wandering a maze – if you get stuck at a dead end, trace your steps backwards to the previous fork in the road, and try a different path</a:t>
            </a:r>
          </a:p>
        </p:txBody>
      </p:sp>
      <p:pic>
        <p:nvPicPr>
          <p:cNvPr id="1421" name="Google Shape;1421;p59"/>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23" name="Google Shape;1423;p59"/>
          <p:cNvSpPr txBox="1"/>
          <p:nvPr/>
        </p:nvSpPr>
        <p:spPr>
          <a:xfrm>
            <a:off x="4155337" y="6383655"/>
            <a:ext cx="5794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DFS traversal: 10, 5, 3, 2, 4, 8, 7,6, 9, 15, 12, 14, 18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328BC-76D0-04B3-DB6D-3F17764CF2A8}"/>
            </a:ext>
          </a:extLst>
        </p:cNvPr>
        <p:cNvGrpSpPr/>
        <p:nvPr/>
      </p:nvGrpSpPr>
      <p:grpSpPr>
        <a:xfrm>
          <a:off x="0" y="0"/>
          <a:ext cx="0" cy="0"/>
          <a:chOff x="0" y="0"/>
          <a:chExt cx="0" cy="0"/>
        </a:xfrm>
      </p:grpSpPr>
      <p:sp>
        <p:nvSpPr>
          <p:cNvPr id="13" name="Google Shape;1040;p43">
            <a:extLst>
              <a:ext uri="{FF2B5EF4-FFF2-40B4-BE49-F238E27FC236}">
                <a16:creationId xmlns:a16="http://schemas.microsoft.com/office/drawing/2014/main" id="{E49C9718-1CC2-2309-2C49-D754BD0AADE7}"/>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i="1" dirty="0">
                <a:latin typeface="Quattrocento Sans" panose="020B0502050000020003" pitchFamily="34" charset="0"/>
              </a:rPr>
              <a:t>Exam question: </a:t>
            </a:r>
            <a:r>
              <a:rPr lang="en-GB" sz="2400" dirty="0">
                <a:latin typeface="Quattrocento Sans" panose="020B0502050000020003" pitchFamily="34" charset="0"/>
              </a:rPr>
              <a:t>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2" name="Google Shape;982;p42">
            <a:extLst>
              <a:ext uri="{FF2B5EF4-FFF2-40B4-BE49-F238E27FC236}">
                <a16:creationId xmlns:a16="http://schemas.microsoft.com/office/drawing/2014/main" id="{D80C0A63-5E4B-2AF5-2CFA-28D3BB9BAA3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Exam Question and Answer</a:t>
            </a:r>
            <a:endParaRPr dirty="0"/>
          </a:p>
        </p:txBody>
      </p:sp>
      <p:grpSp>
        <p:nvGrpSpPr>
          <p:cNvPr id="3" name="Google Shape;520;p34">
            <a:extLst>
              <a:ext uri="{FF2B5EF4-FFF2-40B4-BE49-F238E27FC236}">
                <a16:creationId xmlns:a16="http://schemas.microsoft.com/office/drawing/2014/main" id="{F0A1B34D-4BE1-C7F6-CD53-7BB90B81A868}"/>
              </a:ext>
            </a:extLst>
          </p:cNvPr>
          <p:cNvGrpSpPr/>
          <p:nvPr/>
        </p:nvGrpSpPr>
        <p:grpSpPr>
          <a:xfrm>
            <a:off x="1018462" y="3606916"/>
            <a:ext cx="4555070" cy="2238505"/>
            <a:chOff x="-2735082" y="1626394"/>
            <a:chExt cx="3416302" cy="1678879"/>
          </a:xfrm>
        </p:grpSpPr>
        <p:sp>
          <p:nvSpPr>
            <p:cNvPr id="6" name="Google Shape;521;p34">
              <a:extLst>
                <a:ext uri="{FF2B5EF4-FFF2-40B4-BE49-F238E27FC236}">
                  <a16:creationId xmlns:a16="http://schemas.microsoft.com/office/drawing/2014/main" id="{0A79D9A9-3841-61E8-6E74-F5E62D575D5B}"/>
                </a:ext>
              </a:extLst>
            </p:cNvPr>
            <p:cNvSpPr/>
            <p:nvPr/>
          </p:nvSpPr>
          <p:spPr>
            <a:xfrm>
              <a:off x="-2576330" y="1806476"/>
              <a:ext cx="285750" cy="285750"/>
            </a:xfrm>
            <a:prstGeom prst="ellipse">
              <a:avLst/>
            </a:prstGeom>
            <a:solidFill>
              <a:schemeClr val="bg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A</a:t>
              </a:r>
              <a:endParaRPr dirty="0"/>
            </a:p>
          </p:txBody>
        </p:sp>
        <p:sp>
          <p:nvSpPr>
            <p:cNvPr id="7" name="Google Shape;522;p34">
              <a:extLst>
                <a:ext uri="{FF2B5EF4-FFF2-40B4-BE49-F238E27FC236}">
                  <a16:creationId xmlns:a16="http://schemas.microsoft.com/office/drawing/2014/main" id="{B31B7359-0F5B-7A92-455A-BFFEE730672B}"/>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8" name="Google Shape;523;p34">
              <a:extLst>
                <a:ext uri="{FF2B5EF4-FFF2-40B4-BE49-F238E27FC236}">
                  <a16:creationId xmlns:a16="http://schemas.microsoft.com/office/drawing/2014/main" id="{714ECD2C-E967-F3FB-8736-DC397133BD30}"/>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0" name="Google Shape;524;p34">
              <a:extLst>
                <a:ext uri="{FF2B5EF4-FFF2-40B4-BE49-F238E27FC236}">
                  <a16:creationId xmlns:a16="http://schemas.microsoft.com/office/drawing/2014/main" id="{ADDAAB3E-7738-E327-B1BA-52E150B6508F}"/>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11" name="Google Shape;525;p34">
              <a:extLst>
                <a:ext uri="{FF2B5EF4-FFF2-40B4-BE49-F238E27FC236}">
                  <a16:creationId xmlns:a16="http://schemas.microsoft.com/office/drawing/2014/main" id="{05B5DA08-9E79-C87A-5CF4-5F9C54C3A157}"/>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12" name="Google Shape;526;p34">
              <a:extLst>
                <a:ext uri="{FF2B5EF4-FFF2-40B4-BE49-F238E27FC236}">
                  <a16:creationId xmlns:a16="http://schemas.microsoft.com/office/drawing/2014/main" id="{A1BCEB1D-B778-AEEA-0934-2F2AFCE74477}"/>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15" name="Google Shape;527;p34">
              <a:extLst>
                <a:ext uri="{FF2B5EF4-FFF2-40B4-BE49-F238E27FC236}">
                  <a16:creationId xmlns:a16="http://schemas.microsoft.com/office/drawing/2014/main" id="{CA227D8D-2EA4-01F0-F5C7-B02E2AE60D74}"/>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6" name="Google Shape;528;p34">
              <a:extLst>
                <a:ext uri="{FF2B5EF4-FFF2-40B4-BE49-F238E27FC236}">
                  <a16:creationId xmlns:a16="http://schemas.microsoft.com/office/drawing/2014/main" id="{1F3266CE-73D8-BBBC-D481-5BB86F18957F}"/>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17" name="Google Shape;529;p34">
              <a:extLst>
                <a:ext uri="{FF2B5EF4-FFF2-40B4-BE49-F238E27FC236}">
                  <a16:creationId xmlns:a16="http://schemas.microsoft.com/office/drawing/2014/main" id="{B1BFCCE1-84AC-D0B1-DC15-F3FB120789A1}"/>
                </a:ext>
              </a:extLst>
            </p:cNvPr>
            <p:cNvCxnSpPr>
              <a:stCxn id="6" idx="6"/>
              <a:endCxn id="10"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18" name="Google Shape;530;p34">
              <a:extLst>
                <a:ext uri="{FF2B5EF4-FFF2-40B4-BE49-F238E27FC236}">
                  <a16:creationId xmlns:a16="http://schemas.microsoft.com/office/drawing/2014/main" id="{6CF9865B-4B59-B62A-220B-955219C8239A}"/>
                </a:ext>
              </a:extLst>
            </p:cNvPr>
            <p:cNvCxnSpPr>
              <a:stCxn id="10" idx="2"/>
              <a:endCxn id="6"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19" name="Google Shape;531;p34">
              <a:extLst>
                <a:ext uri="{FF2B5EF4-FFF2-40B4-BE49-F238E27FC236}">
                  <a16:creationId xmlns:a16="http://schemas.microsoft.com/office/drawing/2014/main" id="{4A07575F-6718-D4AD-3A8D-4DA0178F4FF8}"/>
                </a:ext>
              </a:extLst>
            </p:cNvPr>
            <p:cNvCxnSpPr>
              <a:stCxn id="16" idx="2"/>
              <a:endCxn id="15"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0" name="Google Shape;532;p34">
              <a:extLst>
                <a:ext uri="{FF2B5EF4-FFF2-40B4-BE49-F238E27FC236}">
                  <a16:creationId xmlns:a16="http://schemas.microsoft.com/office/drawing/2014/main" id="{624FBD51-8001-9CC5-561E-99C85076A37F}"/>
                </a:ext>
              </a:extLst>
            </p:cNvPr>
            <p:cNvCxnSpPr>
              <a:stCxn id="15" idx="6"/>
              <a:endCxn id="16"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1" name="Google Shape;533;p34">
              <a:extLst>
                <a:ext uri="{FF2B5EF4-FFF2-40B4-BE49-F238E27FC236}">
                  <a16:creationId xmlns:a16="http://schemas.microsoft.com/office/drawing/2014/main" id="{BC51F8AD-68E5-E52D-C1BC-083C1585A9DA}"/>
                </a:ext>
              </a:extLst>
            </p:cNvPr>
            <p:cNvCxnSpPr>
              <a:stCxn id="6" idx="3"/>
              <a:endCxn id="8"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22" name="Google Shape;534;p34">
              <a:extLst>
                <a:ext uri="{FF2B5EF4-FFF2-40B4-BE49-F238E27FC236}">
                  <a16:creationId xmlns:a16="http://schemas.microsoft.com/office/drawing/2014/main" id="{6A456844-5CFF-83B2-BC19-368B8E8249A0}"/>
                </a:ext>
              </a:extLst>
            </p:cNvPr>
            <p:cNvCxnSpPr>
              <a:stCxn id="8" idx="6"/>
              <a:endCxn id="10"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23" name="Google Shape;535;p34">
              <a:extLst>
                <a:ext uri="{FF2B5EF4-FFF2-40B4-BE49-F238E27FC236}">
                  <a16:creationId xmlns:a16="http://schemas.microsoft.com/office/drawing/2014/main" id="{36B6988D-588B-5D25-E2BF-DBEC6222069F}"/>
                </a:ext>
              </a:extLst>
            </p:cNvPr>
            <p:cNvCxnSpPr>
              <a:stCxn id="6" idx="7"/>
              <a:endCxn id="7"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24" name="Google Shape;536;p34">
              <a:extLst>
                <a:ext uri="{FF2B5EF4-FFF2-40B4-BE49-F238E27FC236}">
                  <a16:creationId xmlns:a16="http://schemas.microsoft.com/office/drawing/2014/main" id="{2F5B6BC0-B2D5-98B2-AB1D-18FDDC80303F}"/>
                </a:ext>
              </a:extLst>
            </p:cNvPr>
            <p:cNvCxnSpPr>
              <a:stCxn id="7" idx="6"/>
              <a:endCxn id="11"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25" name="Google Shape;537;p34">
              <a:extLst>
                <a:ext uri="{FF2B5EF4-FFF2-40B4-BE49-F238E27FC236}">
                  <a16:creationId xmlns:a16="http://schemas.microsoft.com/office/drawing/2014/main" id="{1C8428F3-5CD7-5BC0-2AA9-367919122DEC}"/>
                </a:ext>
              </a:extLst>
            </p:cNvPr>
            <p:cNvCxnSpPr>
              <a:stCxn id="11" idx="6"/>
              <a:endCxn id="12"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26" name="Google Shape;538;p34">
              <a:extLst>
                <a:ext uri="{FF2B5EF4-FFF2-40B4-BE49-F238E27FC236}">
                  <a16:creationId xmlns:a16="http://schemas.microsoft.com/office/drawing/2014/main" id="{42791FA7-5378-F262-D785-76D98936EF22}"/>
                </a:ext>
              </a:extLst>
            </p:cNvPr>
            <p:cNvCxnSpPr>
              <a:stCxn id="16" idx="1"/>
              <a:endCxn id="11"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27" name="Google Shape;539;p34">
              <a:extLst>
                <a:ext uri="{FF2B5EF4-FFF2-40B4-BE49-F238E27FC236}">
                  <a16:creationId xmlns:a16="http://schemas.microsoft.com/office/drawing/2014/main" id="{E1D2F3FD-4C00-06D3-4B87-EF12F2E0E1DF}"/>
                </a:ext>
              </a:extLst>
            </p:cNvPr>
            <p:cNvCxnSpPr>
              <a:stCxn id="12" idx="4"/>
              <a:endCxn id="16"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28" name="Google Shape;540;p34">
              <a:extLst>
                <a:ext uri="{FF2B5EF4-FFF2-40B4-BE49-F238E27FC236}">
                  <a16:creationId xmlns:a16="http://schemas.microsoft.com/office/drawing/2014/main" id="{40CDFA17-58FC-DA55-288A-D1F8F08B90F9}"/>
                </a:ext>
              </a:extLst>
            </p:cNvPr>
            <p:cNvCxnSpPr>
              <a:stCxn id="7" idx="5"/>
              <a:endCxn id="15"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29" name="Google Shape;541;p34">
              <a:extLst>
                <a:ext uri="{FF2B5EF4-FFF2-40B4-BE49-F238E27FC236}">
                  <a16:creationId xmlns:a16="http://schemas.microsoft.com/office/drawing/2014/main" id="{68056FFC-2AE1-06BE-1228-C4B2C06ED947}"/>
                </a:ext>
              </a:extLst>
            </p:cNvPr>
            <p:cNvCxnSpPr>
              <a:stCxn id="7" idx="4"/>
              <a:endCxn id="10"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30" name="Google Shape;542;p34">
              <a:extLst>
                <a:ext uri="{FF2B5EF4-FFF2-40B4-BE49-F238E27FC236}">
                  <a16:creationId xmlns:a16="http://schemas.microsoft.com/office/drawing/2014/main" id="{C9117F6A-4BE4-DF6D-235F-6D979EB75A83}"/>
                </a:ext>
              </a:extLst>
            </p:cNvPr>
            <p:cNvCxnSpPr>
              <a:stCxn id="10" idx="5"/>
              <a:endCxn id="15"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31" name="Google Shape;543;p34">
              <a:extLst>
                <a:ext uri="{FF2B5EF4-FFF2-40B4-BE49-F238E27FC236}">
                  <a16:creationId xmlns:a16="http://schemas.microsoft.com/office/drawing/2014/main" id="{728D5761-A240-23A2-A53E-A35C69B9CB53}"/>
                </a:ext>
              </a:extLst>
            </p:cNvPr>
            <p:cNvCxnSpPr>
              <a:stCxn id="15" idx="3"/>
              <a:endCxn id="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32" name="Google Shape;544;p34">
              <a:extLst>
                <a:ext uri="{FF2B5EF4-FFF2-40B4-BE49-F238E27FC236}">
                  <a16:creationId xmlns:a16="http://schemas.microsoft.com/office/drawing/2014/main" id="{01CFAE73-2E49-ACD1-027B-5C693DAF439E}"/>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3" name="Google Shape;545;p34">
              <a:extLst>
                <a:ext uri="{FF2B5EF4-FFF2-40B4-BE49-F238E27FC236}">
                  <a16:creationId xmlns:a16="http://schemas.microsoft.com/office/drawing/2014/main" id="{6E91061B-3BE3-A150-EE55-D2E9716B7B6F}"/>
                </a:ext>
              </a:extLst>
            </p:cNvPr>
            <p:cNvSpPr txBox="1"/>
            <p:nvPr/>
          </p:nvSpPr>
          <p:spPr>
            <a:xfrm>
              <a:off x="-828619" y="1655898"/>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2</a:t>
              </a:r>
              <a:endParaRPr dirty="0"/>
            </a:p>
          </p:txBody>
        </p:sp>
        <p:sp>
          <p:nvSpPr>
            <p:cNvPr id="34" name="Google Shape;546;p34">
              <a:extLst>
                <a:ext uri="{FF2B5EF4-FFF2-40B4-BE49-F238E27FC236}">
                  <a16:creationId xmlns:a16="http://schemas.microsoft.com/office/drawing/2014/main" id="{12E93411-E345-BE74-3393-BF55DEC2BB5E}"/>
                </a:ext>
              </a:extLst>
            </p:cNvPr>
            <p:cNvSpPr txBox="1"/>
            <p:nvPr/>
          </p:nvSpPr>
          <p:spPr>
            <a:xfrm>
              <a:off x="32349" y="166717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5" name="Google Shape;547;p34">
              <a:extLst>
                <a:ext uri="{FF2B5EF4-FFF2-40B4-BE49-F238E27FC236}">
                  <a16:creationId xmlns:a16="http://schemas.microsoft.com/office/drawing/2014/main" id="{92F0D49D-9049-7F84-237C-519EDD64EB46}"/>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36" name="Google Shape;548;p34">
              <a:extLst>
                <a:ext uri="{FF2B5EF4-FFF2-40B4-BE49-F238E27FC236}">
                  <a16:creationId xmlns:a16="http://schemas.microsoft.com/office/drawing/2014/main" id="{519D53B4-32CF-46F4-289E-79C0EDA13C96}"/>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37" name="Google Shape;549;p34">
              <a:extLst>
                <a:ext uri="{FF2B5EF4-FFF2-40B4-BE49-F238E27FC236}">
                  <a16:creationId xmlns:a16="http://schemas.microsoft.com/office/drawing/2014/main" id="{60DF9FC6-EA57-210F-2451-B2C4773797A2}"/>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8" name="Google Shape;550;p34">
              <a:extLst>
                <a:ext uri="{FF2B5EF4-FFF2-40B4-BE49-F238E27FC236}">
                  <a16:creationId xmlns:a16="http://schemas.microsoft.com/office/drawing/2014/main" id="{C2749A6C-4185-C4E0-96BB-35773A9AC345}"/>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9" name="Google Shape;551;p34">
              <a:extLst>
                <a:ext uri="{FF2B5EF4-FFF2-40B4-BE49-F238E27FC236}">
                  <a16:creationId xmlns:a16="http://schemas.microsoft.com/office/drawing/2014/main" id="{783BFBA4-6F4C-BE5C-01B4-D6C376AC152A}"/>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0" name="Google Shape;552;p34">
              <a:extLst>
                <a:ext uri="{FF2B5EF4-FFF2-40B4-BE49-F238E27FC236}">
                  <a16:creationId xmlns:a16="http://schemas.microsoft.com/office/drawing/2014/main" id="{99CF9E54-AC48-58D6-C766-764921C23A57}"/>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41" name="Google Shape;553;p34">
              <a:extLst>
                <a:ext uri="{FF2B5EF4-FFF2-40B4-BE49-F238E27FC236}">
                  <a16:creationId xmlns:a16="http://schemas.microsoft.com/office/drawing/2014/main" id="{5135C31E-37CE-A5DB-7012-457CA0C87410}"/>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42" name="Google Shape;554;p34">
              <a:extLst>
                <a:ext uri="{FF2B5EF4-FFF2-40B4-BE49-F238E27FC236}">
                  <a16:creationId xmlns:a16="http://schemas.microsoft.com/office/drawing/2014/main" id="{B9316629-2C35-6D4B-FBB0-1D4C3D2233D4}"/>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3" name="Google Shape;555;p34">
              <a:extLst>
                <a:ext uri="{FF2B5EF4-FFF2-40B4-BE49-F238E27FC236}">
                  <a16:creationId xmlns:a16="http://schemas.microsoft.com/office/drawing/2014/main" id="{4F58C8AD-9D30-F33A-05BF-AFD8DDB2336F}"/>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44" name="Google Shape;556;p34">
              <a:extLst>
                <a:ext uri="{FF2B5EF4-FFF2-40B4-BE49-F238E27FC236}">
                  <a16:creationId xmlns:a16="http://schemas.microsoft.com/office/drawing/2014/main" id="{9F831AF9-C076-9F5E-49AA-BCE5134BDED5}"/>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45" name="Google Shape;557;p34">
              <a:extLst>
                <a:ext uri="{FF2B5EF4-FFF2-40B4-BE49-F238E27FC236}">
                  <a16:creationId xmlns:a16="http://schemas.microsoft.com/office/drawing/2014/main" id="{1BB94E9C-ACD6-FCBD-1800-2D72C1392F43}"/>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46" name="Google Shape;558;p34">
              <a:extLst>
                <a:ext uri="{FF2B5EF4-FFF2-40B4-BE49-F238E27FC236}">
                  <a16:creationId xmlns:a16="http://schemas.microsoft.com/office/drawing/2014/main" id="{7F63F563-A35C-5F01-64EF-02F271F92A0D}"/>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5" name="Google Shape;567;p34">
            <a:extLst>
              <a:ext uri="{FF2B5EF4-FFF2-40B4-BE49-F238E27FC236}">
                <a16:creationId xmlns:a16="http://schemas.microsoft.com/office/drawing/2014/main" id="{0404AE7A-6CFA-443E-318C-64935799782B}"/>
              </a:ext>
            </a:extLst>
          </p:cNvPr>
          <p:cNvSpPr txBox="1"/>
          <p:nvPr/>
        </p:nvSpPr>
        <p:spPr>
          <a:xfrm>
            <a:off x="230252" y="3776337"/>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 name="Google Shape;1032;p42">
            <a:extLst>
              <a:ext uri="{FF2B5EF4-FFF2-40B4-BE49-F238E27FC236}">
                <a16:creationId xmlns:a16="http://schemas.microsoft.com/office/drawing/2014/main" id="{89068276-794E-FBF6-7A3B-B5B81B77C038}"/>
              </a:ext>
            </a:extLst>
          </p:cNvPr>
          <p:cNvSpPr txBox="1"/>
          <p:nvPr/>
        </p:nvSpPr>
        <p:spPr>
          <a:xfrm>
            <a:off x="6614351" y="1729703"/>
            <a:ext cx="30927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aphicFrame>
        <p:nvGraphicFramePr>
          <p:cNvPr id="57" name="Google Shape;1031;p42">
            <a:extLst>
              <a:ext uri="{FF2B5EF4-FFF2-40B4-BE49-F238E27FC236}">
                <a16:creationId xmlns:a16="http://schemas.microsoft.com/office/drawing/2014/main" id="{399636EF-A300-EE68-C6C6-C62152D975CE}"/>
              </a:ext>
            </a:extLst>
          </p:cNvPr>
          <p:cNvGraphicFramePr/>
          <p:nvPr>
            <p:extLst>
              <p:ext uri="{D42A27DB-BD31-4B8C-83A1-F6EECF244321}">
                <p14:modId xmlns:p14="http://schemas.microsoft.com/office/powerpoint/2010/main" val="3154221505"/>
              </p:ext>
            </p:extLst>
          </p:nvPr>
        </p:nvGraphicFramePr>
        <p:xfrm>
          <a:off x="6599966" y="2796795"/>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1148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98129" y="1278176"/>
            <a:ext cx="9820225" cy="122336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3"/>
          <a:stretch>
            <a:fillRect/>
          </a:stretch>
        </p:blipFill>
        <p:spPr>
          <a:xfrm>
            <a:off x="2455715" y="2501545"/>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828235" y="1146244"/>
            <a:ext cx="9820225" cy="1323397"/>
          </a:xfrm>
        </p:spPr>
        <p:txBody>
          <a:bodyPr/>
          <a:lstStyle/>
          <a:p>
            <a:r>
              <a:rPr lang="en-GB" dirty="0"/>
              <a:t>The table now contains the SD (shortest distance) to each node N from the source node A, and its PN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6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BFS</a:t>
            </a:r>
            <a:endParaRPr dirty="0"/>
          </a:p>
        </p:txBody>
      </p:sp>
      <p:sp>
        <p:nvSpPr>
          <p:cNvPr id="1429" name="Google Shape;1429;p60"/>
          <p:cNvSpPr txBox="1">
            <a:spLocks noGrp="1"/>
          </p:cNvSpPr>
          <p:nvPr>
            <p:ph type="body" idx="1"/>
          </p:nvPr>
        </p:nvSpPr>
        <p:spPr>
          <a:xfrm>
            <a:off x="575239" y="1071972"/>
            <a:ext cx="11187258" cy="2242728"/>
          </a:xfrm>
          <a:prstGeom prst="rect">
            <a:avLst/>
          </a:prstGeom>
          <a:noFill/>
          <a:ln>
            <a:noFill/>
          </a:ln>
        </p:spPr>
        <p:txBody>
          <a:bodyPr spcFirstLastPara="1" wrap="square" lIns="45700" tIns="45700" rIns="45700" bIns="45700" anchor="t" anchorCtr="0">
            <a:normAutofit/>
          </a:bodyPr>
          <a:lstStyle/>
          <a:p>
            <a:pPr marL="91440" lvl="0" indent="-87312" algn="l" rtl="0">
              <a:lnSpc>
                <a:spcPct val="90000"/>
              </a:lnSpc>
              <a:spcBef>
                <a:spcPts val="0"/>
              </a:spcBef>
              <a:spcAft>
                <a:spcPts val="0"/>
              </a:spcAft>
              <a:buSzPct val="84615"/>
              <a:buChar char="●"/>
            </a:pPr>
            <a:r>
              <a:rPr lang="en-US" b="1" u="sng" dirty="0"/>
              <a:t> Breadth</a:t>
            </a:r>
            <a:r>
              <a:rPr lang="en-US" dirty="0"/>
              <a:t> First Search - traverse level by level, and visit 1-hop neighbors before 2-hop neighbors before 3-hop neighbors…</a:t>
            </a:r>
            <a:endParaRPr dirty="0"/>
          </a:p>
          <a:p>
            <a:pPr marL="91440" lvl="0" indent="-87312" algn="l" rtl="0">
              <a:lnSpc>
                <a:spcPct val="90000"/>
              </a:lnSpc>
              <a:spcBef>
                <a:spcPts val="1400"/>
              </a:spcBef>
              <a:spcAft>
                <a:spcPts val="0"/>
              </a:spcAft>
              <a:buSzPct val="84615"/>
              <a:buChar char="●"/>
            </a:pPr>
            <a:r>
              <a:rPr lang="en-GB" dirty="0"/>
              <a:t> Analogy:</a:t>
            </a:r>
            <a:r>
              <a:rPr lang="en-US" dirty="0"/>
              <a:t> sound wave spreading from a starting point, going outwards in all directions; mold on a piece of food spreading outwards so that it eventually covers the whole surface</a:t>
            </a:r>
            <a:endParaRPr dirty="0"/>
          </a:p>
          <a:p>
            <a:pPr marL="91440" lvl="0" indent="0" algn="l" rtl="0">
              <a:lnSpc>
                <a:spcPct val="90000"/>
              </a:lnSpc>
              <a:spcBef>
                <a:spcPts val="1400"/>
              </a:spcBef>
              <a:spcAft>
                <a:spcPts val="0"/>
              </a:spcAft>
              <a:buSzPct val="84615"/>
              <a:buNone/>
            </a:pPr>
            <a:endParaRPr dirty="0"/>
          </a:p>
        </p:txBody>
      </p:sp>
      <p:pic>
        <p:nvPicPr>
          <p:cNvPr id="1430" name="Google Shape;1430;p60"/>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31" name="Google Shape;1431;p60"/>
          <p:cNvSpPr txBox="1"/>
          <p:nvPr/>
        </p:nvSpPr>
        <p:spPr>
          <a:xfrm>
            <a:off x="4155337" y="6383655"/>
            <a:ext cx="58298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BFS traversal: 10, 5, 15, 3, 8, 12, 18, 2, 4, 7, 9, 14, 6</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3"/>
          <a:stretch>
            <a:fillRect/>
          </a:stretch>
        </p:blipFill>
        <p:spPr>
          <a:xfrm>
            <a:off x="548528" y="3390793"/>
            <a:ext cx="5620211" cy="2852469"/>
          </a:xfrm>
          <a:prstGeom prst="rect">
            <a:avLst/>
          </a:prstGeom>
        </p:spPr>
      </p:pic>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
        <p:nvSpPr>
          <p:cNvPr id="2" name="Google Shape;982;p42">
            <a:extLst>
              <a:ext uri="{FF2B5EF4-FFF2-40B4-BE49-F238E27FC236}">
                <a16:creationId xmlns:a16="http://schemas.microsoft.com/office/drawing/2014/main" id="{06702683-B4B2-6C77-9327-6932DE0A89B9}"/>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 Exam Question and Answer</a:t>
            </a:r>
            <a:endParaRPr dirty="0"/>
          </a:p>
        </p:txBody>
      </p:sp>
    </p:spTree>
    <p:extLst>
      <p:ext uri="{BB962C8B-B14F-4D97-AF65-F5344CB8AC3E}">
        <p14:creationId xmlns:p14="http://schemas.microsoft.com/office/powerpoint/2010/main" val="3426730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49F213D-F037-AC2B-463C-4BD2FCB3240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9519BA8A-40F5-51B0-DBA2-2A38DFB6F86F}"/>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82367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2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p>
              <a:p>
                <a:r>
                  <a:rPr lang="en-GB" dirty="0" err="1">
                    <a:latin typeface="Quattrocento Sans" panose="020B0502050000020003" pitchFamily="34" charset="0"/>
                  </a:rPr>
                  <a:t>Geeksforgeeks</a:t>
                </a:r>
                <a:r>
                  <a:rPr lang="en-GB" dirty="0">
                    <a:latin typeface="Quattrocento Sans" panose="020B0502050000020003" pitchFamily="34" charset="0"/>
                  </a:rPr>
                  <a:t> topological sort</a:t>
                </a:r>
              </a:p>
              <a:p>
                <a:pPr lvl="1"/>
                <a:r>
                  <a:rPr lang="en-GB" dirty="0">
                    <a:latin typeface="Quattrocento Sans" panose="020B0502050000020003" pitchFamily="34" charset="0"/>
                    <a:hlinkClick r:id="rId2"/>
                  </a:rPr>
                  <a:t>https://www.geeksforgeeks.org/topological-sorting-indegree-based-solution/</a:t>
                </a:r>
                <a:r>
                  <a:rPr lang="en-GB" dirty="0">
                    <a:latin typeface="Quattrocento Sans" panose="020B0502050000020003" pitchFamily="34" charset="0"/>
                  </a:rPr>
                  <a:t> </a:t>
                </a:r>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3"/>
                <a:stretch>
                  <a:fillRect l="-599" t="-1829"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a:xfrm>
            <a:off x="609600" y="1257188"/>
            <a:ext cx="10972800" cy="4525963"/>
          </a:xfrm>
        </p:spPr>
        <p:txBody>
          <a:bodyPr/>
          <a:lstStyle/>
          <a:p>
            <a:r>
              <a:rPr lang="en-GB" dirty="0">
                <a:latin typeface="Quattrocento Sans" panose="020B0502050000020003" pitchFamily="34" charset="0"/>
              </a:rPr>
              <a:t>Consider this DAG, use Topological Sort to find Shortest Paths in DAG, considering the topological order ADBCEF (Different topological orders will result in different algorithm process, but final results will be the same)</a:t>
            </a: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
        <p:nvSpPr>
          <p:cNvPr id="10" name="TextBox 9">
            <a:extLst>
              <a:ext uri="{FF2B5EF4-FFF2-40B4-BE49-F238E27FC236}">
                <a16:creationId xmlns:a16="http://schemas.microsoft.com/office/drawing/2014/main" id="{0C9E5472-D3D3-83C8-C02D-182AB2C5E68E}"/>
              </a:ext>
            </a:extLst>
          </p:cNvPr>
          <p:cNvSpPr txBox="1"/>
          <p:nvPr/>
        </p:nvSpPr>
        <p:spPr>
          <a:xfrm>
            <a:off x="758452" y="76386"/>
            <a:ext cx="3505025"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en-GB" sz="1800" dirty="0">
                <a:latin typeface="Quattrocento Sans" panose="020B0502050000020003" pitchFamily="34" charset="0"/>
              </a:rPr>
              <a:t>Here we use </a:t>
            </a:r>
            <a:r>
              <a:rPr lang="en-GB" sz="1800" dirty="0" err="1">
                <a:latin typeface="Quattrocento Sans" panose="020B0502050000020003" pitchFamily="34" charset="0"/>
              </a:rPr>
              <a:t>distTo</a:t>
            </a:r>
            <a:r>
              <a:rPr lang="en-GB" sz="1800" dirty="0">
                <a:latin typeface="Quattrocento Sans" panose="020B0502050000020003" pitchFamily="34" charset="0"/>
              </a:rPr>
              <a:t> to denote SD, </a:t>
            </a:r>
            <a:r>
              <a:rPr lang="en-GB" sz="1800" dirty="0" err="1">
                <a:latin typeface="Quattrocento Sans" panose="020B0502050000020003" pitchFamily="34" charset="0"/>
              </a:rPr>
              <a:t>edgeTo</a:t>
            </a:r>
            <a:r>
              <a:rPr lang="en-GB" sz="1800" dirty="0">
                <a:latin typeface="Quattrocento Sans" panose="020B0502050000020003" pitchFamily="34" charset="0"/>
              </a:rPr>
              <a:t> to denote PN</a:t>
            </a:r>
            <a:endParaRPr lang="en-SE" sz="1800" dirty="0">
              <a:latin typeface="Quattrocento Sans" panose="020B0502050000020003" pitchFamily="34" charset="0"/>
            </a:endParaRPr>
          </a:p>
        </p:txBody>
      </p:sp>
    </p:spTree>
    <p:extLst>
      <p:ext uri="{BB962C8B-B14F-4D97-AF65-F5344CB8AC3E}">
        <p14:creationId xmlns:p14="http://schemas.microsoft.com/office/powerpoint/2010/main" val="3615978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0139-BC9B-29DB-558D-A1699DD9B5E6}"/>
              </a:ext>
            </a:extLst>
          </p:cNvPr>
          <p:cNvSpPr>
            <a:spLocks noGrp="1"/>
          </p:cNvSpPr>
          <p:nvPr>
            <p:ph type="title"/>
          </p:nvPr>
        </p:nvSpPr>
        <p:spPr/>
        <p:txBody>
          <a:bodyPr/>
          <a:lstStyle/>
          <a:p>
            <a:r>
              <a:rPr lang="en-GB" dirty="0"/>
              <a:t>Longest Paths in a DAG</a:t>
            </a:r>
            <a:endParaRPr lang="en-SE" dirty="0"/>
          </a:p>
        </p:txBody>
      </p:sp>
      <p:sp>
        <p:nvSpPr>
          <p:cNvPr id="3" name="Text Placeholder 2">
            <a:extLst>
              <a:ext uri="{FF2B5EF4-FFF2-40B4-BE49-F238E27FC236}">
                <a16:creationId xmlns:a16="http://schemas.microsoft.com/office/drawing/2014/main" id="{0EF3FC4C-268A-7AC5-F706-90187D974C80}"/>
              </a:ext>
            </a:extLst>
          </p:cNvPr>
          <p:cNvSpPr>
            <a:spLocks noGrp="1"/>
          </p:cNvSpPr>
          <p:nvPr>
            <p:ph type="body" idx="1"/>
          </p:nvPr>
        </p:nvSpPr>
        <p:spPr>
          <a:xfrm>
            <a:off x="575240" y="1568274"/>
            <a:ext cx="5290203" cy="5015087"/>
          </a:xfrm>
        </p:spPr>
        <p:txBody>
          <a:bodyPr>
            <a:normAutofit/>
          </a:bodyPr>
          <a:lstStyle/>
          <a:p>
            <a:r>
              <a:rPr lang="en-GB" dirty="0">
                <a:latin typeface="Quattrocento Sans" panose="020B0502050000020003" pitchFamily="34" charset="0"/>
              </a:rPr>
              <a:t>Formulate as a shortest paths problem in edge-weighted DAGs.</a:t>
            </a:r>
          </a:p>
          <a:p>
            <a:pPr lvl="1"/>
            <a:r>
              <a:rPr lang="en-GB" dirty="0">
                <a:latin typeface="Quattrocento Sans" panose="020B0502050000020003" pitchFamily="34" charset="0"/>
              </a:rPr>
              <a:t>Negate all weights</a:t>
            </a:r>
          </a:p>
          <a:p>
            <a:pPr lvl="1"/>
            <a:r>
              <a:rPr lang="en-GB" dirty="0">
                <a:latin typeface="Quattrocento Sans" panose="020B0502050000020003" pitchFamily="34" charset="0"/>
              </a:rPr>
              <a:t>Find shortest paths</a:t>
            </a:r>
          </a:p>
          <a:p>
            <a:pPr lvl="1"/>
            <a:r>
              <a:rPr lang="en-GB" dirty="0">
                <a:latin typeface="Quattrocento Sans" panose="020B0502050000020003" pitchFamily="34" charset="0"/>
              </a:rPr>
              <a:t>Negate all the weights and path lengths</a:t>
            </a:r>
          </a:p>
          <a:p>
            <a:r>
              <a:rPr lang="en-GB" dirty="0">
                <a:latin typeface="Quattrocento Sans" panose="020B0502050000020003" pitchFamily="34" charset="0"/>
              </a:rPr>
              <a:t>For general graphs, the longest paths problem is an unsolved problem (exponential time at best)</a:t>
            </a:r>
            <a:endParaRPr lang="en-SE" dirty="0">
              <a:latin typeface="Quattrocento Sans" panose="020B0502050000020003" pitchFamily="34" charset="0"/>
            </a:endParaRPr>
          </a:p>
        </p:txBody>
      </p:sp>
      <p:sp>
        <p:nvSpPr>
          <p:cNvPr id="5" name="object 14">
            <a:extLst>
              <a:ext uri="{FF2B5EF4-FFF2-40B4-BE49-F238E27FC236}">
                <a16:creationId xmlns:a16="http://schemas.microsoft.com/office/drawing/2014/main" id="{E161B84D-0C40-AE3C-1692-B82E0D490E30}"/>
              </a:ext>
            </a:extLst>
          </p:cNvPr>
          <p:cNvSpPr txBox="1"/>
          <p:nvPr/>
        </p:nvSpPr>
        <p:spPr>
          <a:xfrm>
            <a:off x="7630840" y="2464676"/>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6" name="object 15">
            <a:extLst>
              <a:ext uri="{FF2B5EF4-FFF2-40B4-BE49-F238E27FC236}">
                <a16:creationId xmlns:a16="http://schemas.microsoft.com/office/drawing/2014/main" id="{DC3B25AE-D2DA-B9E8-DB29-D01722DBA3EF}"/>
              </a:ext>
            </a:extLst>
          </p:cNvPr>
          <p:cNvGraphicFramePr>
            <a:graphicFrameLocks noGrp="1"/>
          </p:cNvGraphicFramePr>
          <p:nvPr>
            <p:extLst>
              <p:ext uri="{D42A27DB-BD31-4B8C-83A1-F6EECF244321}">
                <p14:modId xmlns:p14="http://schemas.microsoft.com/office/powerpoint/2010/main" val="1904623620"/>
              </p:ext>
            </p:extLst>
          </p:nvPr>
        </p:nvGraphicFramePr>
        <p:xfrm>
          <a:off x="6045980" y="2761641"/>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7" name="object 16">
            <a:extLst>
              <a:ext uri="{FF2B5EF4-FFF2-40B4-BE49-F238E27FC236}">
                <a16:creationId xmlns:a16="http://schemas.microsoft.com/office/drawing/2014/main" id="{D213EF52-BF9C-E644-1A8B-B531797F7446}"/>
              </a:ext>
            </a:extLst>
          </p:cNvPr>
          <p:cNvSpPr txBox="1"/>
          <p:nvPr/>
        </p:nvSpPr>
        <p:spPr>
          <a:xfrm>
            <a:off x="5777171" y="2464676"/>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8" name="object 17">
            <a:extLst>
              <a:ext uri="{FF2B5EF4-FFF2-40B4-BE49-F238E27FC236}">
                <a16:creationId xmlns:a16="http://schemas.microsoft.com/office/drawing/2014/main" id="{DF2C4C61-5722-AB5F-1AE3-6F74461C62CF}"/>
              </a:ext>
            </a:extLst>
          </p:cNvPr>
          <p:cNvSpPr/>
          <p:nvPr/>
        </p:nvSpPr>
        <p:spPr>
          <a:xfrm>
            <a:off x="9582144" y="3339329"/>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9" name="object 18">
            <a:extLst>
              <a:ext uri="{FF2B5EF4-FFF2-40B4-BE49-F238E27FC236}">
                <a16:creationId xmlns:a16="http://schemas.microsoft.com/office/drawing/2014/main" id="{322D622F-87FA-CBC9-3CB4-E5321C36EF92}"/>
              </a:ext>
            </a:extLst>
          </p:cNvPr>
          <p:cNvSpPr/>
          <p:nvPr/>
        </p:nvSpPr>
        <p:spPr>
          <a:xfrm>
            <a:off x="9851259" y="3395050"/>
            <a:ext cx="141419" cy="81662"/>
          </a:xfrm>
          <a:prstGeom prst="rect">
            <a:avLst/>
          </a:prstGeom>
          <a:blipFill>
            <a:blip r:embed="rId2" cstate="print"/>
            <a:stretch>
              <a:fillRect/>
            </a:stretch>
          </a:blipFill>
        </p:spPr>
        <p:txBody>
          <a:bodyPr wrap="square" lIns="0" tIns="0" rIns="0" bIns="0" rtlCol="0"/>
          <a:lstStyle/>
          <a:p>
            <a:endParaRPr sz="1266"/>
          </a:p>
        </p:txBody>
      </p:sp>
      <p:sp>
        <p:nvSpPr>
          <p:cNvPr id="10" name="object 19">
            <a:extLst>
              <a:ext uri="{FF2B5EF4-FFF2-40B4-BE49-F238E27FC236}">
                <a16:creationId xmlns:a16="http://schemas.microsoft.com/office/drawing/2014/main" id="{39293E23-EA65-31BE-1DAE-6EF6BDE20C42}"/>
              </a:ext>
            </a:extLst>
          </p:cNvPr>
          <p:cNvSpPr/>
          <p:nvPr/>
        </p:nvSpPr>
        <p:spPr>
          <a:xfrm>
            <a:off x="9487562" y="3307681"/>
            <a:ext cx="141410" cy="81653"/>
          </a:xfrm>
          <a:prstGeom prst="rect">
            <a:avLst/>
          </a:prstGeom>
          <a:blipFill>
            <a:blip r:embed="rId3" cstate="print"/>
            <a:stretch>
              <a:fillRect/>
            </a:stretch>
          </a:blipFill>
        </p:spPr>
        <p:txBody>
          <a:bodyPr wrap="square" lIns="0" tIns="0" rIns="0" bIns="0" rtlCol="0"/>
          <a:lstStyle/>
          <a:p>
            <a:endParaRPr sz="1266"/>
          </a:p>
        </p:txBody>
      </p:sp>
      <p:sp>
        <p:nvSpPr>
          <p:cNvPr id="11" name="object 20">
            <a:extLst>
              <a:ext uri="{FF2B5EF4-FFF2-40B4-BE49-F238E27FC236}">
                <a16:creationId xmlns:a16="http://schemas.microsoft.com/office/drawing/2014/main" id="{6AC58F47-4E4D-34DE-2DBF-E644F3F530E9}"/>
              </a:ext>
            </a:extLst>
          </p:cNvPr>
          <p:cNvSpPr/>
          <p:nvPr/>
        </p:nvSpPr>
        <p:spPr>
          <a:xfrm>
            <a:off x="9845948" y="4060624"/>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12" name="object 21">
            <a:extLst>
              <a:ext uri="{FF2B5EF4-FFF2-40B4-BE49-F238E27FC236}">
                <a16:creationId xmlns:a16="http://schemas.microsoft.com/office/drawing/2014/main" id="{C209B902-9144-4735-CB99-8A7268B23F08}"/>
              </a:ext>
            </a:extLst>
          </p:cNvPr>
          <p:cNvSpPr/>
          <p:nvPr/>
        </p:nvSpPr>
        <p:spPr>
          <a:xfrm>
            <a:off x="9457070" y="3008107"/>
            <a:ext cx="2206582" cy="1188880"/>
          </a:xfrm>
          <a:prstGeom prst="rect">
            <a:avLst/>
          </a:prstGeom>
          <a:blipFill>
            <a:blip r:embed="rId4" cstate="print"/>
            <a:stretch>
              <a:fillRect/>
            </a:stretch>
          </a:blipFill>
        </p:spPr>
        <p:txBody>
          <a:bodyPr wrap="square" lIns="0" tIns="0" rIns="0" bIns="0" rtlCol="0"/>
          <a:lstStyle/>
          <a:p>
            <a:endParaRPr sz="1266"/>
          </a:p>
        </p:txBody>
      </p:sp>
      <p:sp>
        <p:nvSpPr>
          <p:cNvPr id="13" name="object 22">
            <a:extLst>
              <a:ext uri="{FF2B5EF4-FFF2-40B4-BE49-F238E27FC236}">
                <a16:creationId xmlns:a16="http://schemas.microsoft.com/office/drawing/2014/main" id="{A694731D-D84E-9A18-5075-30D7E989E762}"/>
              </a:ext>
            </a:extLst>
          </p:cNvPr>
          <p:cNvSpPr txBox="1"/>
          <p:nvPr/>
        </p:nvSpPr>
        <p:spPr>
          <a:xfrm>
            <a:off x="9535007" y="2939886"/>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244246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9" grpId="0" animBg="1"/>
      <p:bldP spid="10" grpId="0" animBg="1"/>
      <p:bldP spid="11" grpId="0" animBg="1"/>
      <p:bldP spid="12"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044A-3AE8-8E5D-3441-2F372469E817}"/>
              </a:ext>
            </a:extLst>
          </p:cNvPr>
          <p:cNvSpPr>
            <a:spLocks noGrp="1"/>
          </p:cNvSpPr>
          <p:nvPr>
            <p:ph type="title"/>
          </p:nvPr>
        </p:nvSpPr>
        <p:spPr/>
        <p:txBody>
          <a:bodyPr/>
          <a:lstStyle/>
          <a:p>
            <a:r>
              <a:rPr lang="en-GB" dirty="0"/>
              <a:t>Longest Paths in a DAG</a:t>
            </a:r>
            <a:endParaRPr lang="en-SE" dirty="0"/>
          </a:p>
        </p:txBody>
      </p:sp>
      <p:sp>
        <p:nvSpPr>
          <p:cNvPr id="3" name="Content Placeholder 2">
            <a:extLst>
              <a:ext uri="{FF2B5EF4-FFF2-40B4-BE49-F238E27FC236}">
                <a16:creationId xmlns:a16="http://schemas.microsoft.com/office/drawing/2014/main" id="{640D3C6D-B28C-7BF9-1904-AA0DCC51EE52}"/>
              </a:ext>
            </a:extLst>
          </p:cNvPr>
          <p:cNvSpPr>
            <a:spLocks noGrp="1"/>
          </p:cNvSpPr>
          <p:nvPr>
            <p:ph idx="1"/>
          </p:nvPr>
        </p:nvSpPr>
        <p:spPr/>
        <p:txBody>
          <a:bodyPr/>
          <a:lstStyle/>
          <a:p>
            <a:r>
              <a:rPr lang="en-GB" dirty="0"/>
              <a:t>Formulate as a shortest paths problem in edge-weighted DAGs.</a:t>
            </a:r>
          </a:p>
          <a:p>
            <a:r>
              <a:rPr lang="en-GB" dirty="0"/>
              <a:t>Negate all weights.</a:t>
            </a:r>
          </a:p>
          <a:p>
            <a:r>
              <a:rPr lang="en-GB" dirty="0"/>
              <a:t>Find shortest paths.</a:t>
            </a:r>
          </a:p>
          <a:p>
            <a:r>
              <a:rPr lang="en-GB" dirty="0"/>
              <a:t>Negate weights in result.</a:t>
            </a:r>
          </a:p>
          <a:p>
            <a:endParaRPr lang="en-SE" dirty="0"/>
          </a:p>
        </p:txBody>
      </p:sp>
    </p:spTree>
    <p:extLst>
      <p:ext uri="{BB962C8B-B14F-4D97-AF65-F5344CB8AC3E}">
        <p14:creationId xmlns:p14="http://schemas.microsoft.com/office/powerpoint/2010/main" val="97818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FD61F101-6334-80C8-0445-114FE108723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7E4425B-1A41-B6C0-F640-7789B7F8DC9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01399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txBox="1">
            <a:spLocks noGrp="1"/>
          </p:cNvSpPr>
          <p:nvPr>
            <p:ph type="title"/>
          </p:nvPr>
        </p:nvSpPr>
        <p:spPr>
          <a:xfrm>
            <a:off x="586962" y="15590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Algorithm</a:t>
            </a:r>
            <a:endParaRPr dirty="0"/>
          </a:p>
        </p:txBody>
      </p:sp>
      <p:sp>
        <p:nvSpPr>
          <p:cNvPr id="1122" name="Google Shape;1122;p47"/>
          <p:cNvSpPr txBox="1">
            <a:spLocks noGrp="1"/>
          </p:cNvSpPr>
          <p:nvPr>
            <p:ph type="body" idx="1"/>
          </p:nvPr>
        </p:nvSpPr>
        <p:spPr>
          <a:xfrm>
            <a:off x="275275" y="907430"/>
            <a:ext cx="7696346" cy="5715368"/>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GB" sz="2000" dirty="0"/>
              <a:t>A shortest path algorithm that works with negative edge weights</a:t>
            </a:r>
          </a:p>
          <a:p>
            <a:pPr marL="457200" lvl="0" indent="-387350" algn="l" rtl="0">
              <a:spcBef>
                <a:spcPts val="1200"/>
              </a:spcBef>
              <a:spcAft>
                <a:spcPts val="0"/>
              </a:spcAft>
              <a:buSzPts val="2500"/>
              <a:buChar char="●"/>
            </a:pPr>
            <a:r>
              <a:rPr lang="en-US" sz="2000" dirty="0"/>
              <a:t>There can be at most V - 1 edges in our shortest path</a:t>
            </a:r>
            <a:endParaRPr sz="2000" dirty="0"/>
          </a:p>
          <a:p>
            <a:pPr marL="914400" lvl="1" indent="-355600" algn="l" rtl="0">
              <a:spcBef>
                <a:spcPts val="0"/>
              </a:spcBef>
              <a:spcAft>
                <a:spcPts val="0"/>
              </a:spcAft>
              <a:buSzPts val="2000"/>
              <a:buChar char="○"/>
            </a:pPr>
            <a:r>
              <a:rPr lang="en-US" sz="1600" dirty="0"/>
              <a:t>If there are V or more edges in a path that means there’s a cycle/repeated node</a:t>
            </a:r>
            <a:endParaRPr sz="1600" dirty="0"/>
          </a:p>
          <a:p>
            <a:pPr marL="457200" lvl="0" indent="-387350" algn="l" rtl="0">
              <a:spcBef>
                <a:spcPts val="0"/>
              </a:spcBef>
              <a:spcAft>
                <a:spcPts val="0"/>
              </a:spcAft>
              <a:buSzPts val="2500"/>
              <a:buChar char="●"/>
            </a:pPr>
            <a:r>
              <a:rPr lang="en-US" sz="2000" dirty="0"/>
              <a:t>Run V - 1 iterations of shortest path analysis through the graph</a:t>
            </a:r>
            <a:endParaRPr sz="2000" dirty="0"/>
          </a:p>
          <a:p>
            <a:pPr marL="914400" lvl="1" indent="-355600" algn="l" rtl="0">
              <a:spcBef>
                <a:spcPts val="0"/>
              </a:spcBef>
              <a:spcAft>
                <a:spcPts val="0"/>
              </a:spcAft>
              <a:buSzPts val="2000"/>
              <a:buChar char="○"/>
            </a:pPr>
            <a:r>
              <a:rPr lang="en-US" sz="1600" dirty="0"/>
              <a:t>Repeatedly revisit and update SD and PN </a:t>
            </a:r>
            <a:endParaRPr sz="1600" dirty="0"/>
          </a:p>
          <a:p>
            <a:pPr marL="457200" lvl="0" indent="-387350" algn="l" rtl="0">
              <a:spcBef>
                <a:spcPts val="0"/>
              </a:spcBef>
              <a:spcAft>
                <a:spcPts val="0"/>
              </a:spcAft>
              <a:buSzPts val="2500"/>
              <a:buChar char="●"/>
            </a:pPr>
            <a:r>
              <a:rPr lang="en-GB" sz="2000" dirty="0"/>
              <a:t>Look at each node’s outgoing edges in each iteration</a:t>
            </a:r>
          </a:p>
          <a:p>
            <a:pPr marL="457200" lvl="0" indent="-387350" algn="l" rtl="0">
              <a:spcBef>
                <a:spcPts val="0"/>
              </a:spcBef>
              <a:spcAft>
                <a:spcPts val="0"/>
              </a:spcAft>
              <a:buSzPts val="2500"/>
              <a:buChar char="●"/>
            </a:pPr>
            <a:r>
              <a:rPr lang="en-US" sz="2000" dirty="0"/>
              <a:t>It is slower than Dijkstra’s because it will revisit previously assessed nodes</a:t>
            </a:r>
          </a:p>
          <a:p>
            <a:pPr marL="457200" lvl="0" indent="-387350" algn="l" rtl="0">
              <a:spcBef>
                <a:spcPts val="0"/>
              </a:spcBef>
              <a:spcAft>
                <a:spcPts val="0"/>
              </a:spcAft>
              <a:buSzPts val="2500"/>
              <a:buChar char="●"/>
            </a:pPr>
            <a:r>
              <a:rPr lang="en-GB" sz="2000" dirty="0"/>
              <a:t>Can terminate early when all SD values have converged</a:t>
            </a:r>
          </a:p>
          <a:p>
            <a:pPr marL="457200" lvl="0" indent="-387350" algn="l" rtl="0">
              <a:spcBef>
                <a:spcPts val="0"/>
              </a:spcBef>
              <a:spcAft>
                <a:spcPts val="0"/>
              </a:spcAft>
              <a:buSzPts val="2500"/>
              <a:buChar char="●"/>
            </a:pPr>
            <a:r>
              <a:rPr lang="en-GB" sz="2000" dirty="0"/>
              <a:t>The order of edge relaxations affects algorithm efficiency but not correctness</a:t>
            </a:r>
          </a:p>
          <a:p>
            <a:pPr marL="457200" lvl="0" indent="-387350" algn="l" rtl="0">
              <a:spcBef>
                <a:spcPts val="0"/>
              </a:spcBef>
              <a:spcAft>
                <a:spcPts val="0"/>
              </a:spcAft>
              <a:buSzPts val="2500"/>
              <a:buChar char="●"/>
            </a:pPr>
            <a:r>
              <a:rPr lang="en-GB" sz="2000" dirty="0"/>
              <a:t>Time complexity: </a:t>
            </a:r>
          </a:p>
          <a:p>
            <a:pPr lvl="1" indent="-387350">
              <a:spcBef>
                <a:spcPts val="0"/>
              </a:spcBef>
              <a:buSzPts val="2500"/>
              <a:buChar char="●"/>
            </a:pPr>
            <a:r>
              <a:rPr lang="en-GB" sz="1500" dirty="0"/>
              <a:t>Worst Case: O(VE)</a:t>
            </a:r>
          </a:p>
          <a:p>
            <a:pPr lvl="1" indent="-387350">
              <a:spcBef>
                <a:spcPts val="0"/>
              </a:spcBef>
              <a:buSzPts val="2500"/>
            </a:pPr>
            <a:r>
              <a:rPr lang="en-GB" sz="1500" dirty="0"/>
              <a:t>Average Case: O(VE)</a:t>
            </a:r>
          </a:p>
          <a:p>
            <a:pPr marL="457200" lvl="0" indent="-387350" algn="l" rtl="0">
              <a:spcBef>
                <a:spcPts val="0"/>
              </a:spcBef>
              <a:spcAft>
                <a:spcPts val="0"/>
              </a:spcAft>
              <a:buSzPts val="2500"/>
              <a:buChar char="●"/>
            </a:pPr>
            <a:r>
              <a:rPr lang="en-GB" sz="2000" dirty="0"/>
              <a:t>If the graph is dense or complete, the value of E becomes O(V</a:t>
            </a:r>
            <a:r>
              <a:rPr lang="en-GB" sz="2000" baseline="30000" dirty="0"/>
              <a:t>2</a:t>
            </a:r>
            <a:r>
              <a:rPr lang="en-GB" sz="2000" dirty="0"/>
              <a:t>). So overall time complexity becomes O(V</a:t>
            </a:r>
            <a:r>
              <a:rPr lang="en-GB" sz="2000" baseline="30000" dirty="0"/>
              <a:t>3</a:t>
            </a:r>
            <a:r>
              <a:rPr lang="en-GB" sz="2000" dirty="0"/>
              <a:t>)</a:t>
            </a:r>
            <a:endParaRPr lang="en-US" sz="2000" dirty="0"/>
          </a:p>
          <a:p>
            <a:pPr marL="457200" lvl="0" indent="-387350" algn="l" rtl="0">
              <a:spcBef>
                <a:spcPts val="0"/>
              </a:spcBef>
              <a:spcAft>
                <a:spcPts val="0"/>
              </a:spcAft>
              <a:buSzPts val="2500"/>
              <a:buChar char="●"/>
            </a:pPr>
            <a:r>
              <a:rPr lang="en-GB" sz="2000" dirty="0"/>
              <a:t>Bellman-Ford, by Michael Sambol</a:t>
            </a:r>
          </a:p>
          <a:p>
            <a:pPr lvl="1" indent="-387350">
              <a:spcBef>
                <a:spcPts val="0"/>
              </a:spcBef>
              <a:buSzPts val="2500"/>
              <a:buChar char="●"/>
            </a:pPr>
            <a:r>
              <a:rPr lang="en-GB" sz="1800" dirty="0">
                <a:hlinkClick r:id="rId3"/>
              </a:rPr>
              <a:t>https://www.youtube.com/watch?v=9PHkk0UavIM</a:t>
            </a:r>
          </a:p>
          <a:p>
            <a:pPr lvl="1" indent="-387350">
              <a:spcBef>
                <a:spcPts val="0"/>
              </a:spcBef>
              <a:buSzPts val="2500"/>
              <a:buChar char="●"/>
            </a:pPr>
            <a:r>
              <a:rPr lang="en-GB" sz="1800" dirty="0">
                <a:hlinkClick r:id="rId3"/>
              </a:rPr>
              <a:t>https://www.youtube.com/watch?v=obWXjtg0L64</a:t>
            </a:r>
            <a:endParaRPr sz="1800" dirty="0"/>
          </a:p>
        </p:txBody>
      </p:sp>
      <p:sp>
        <p:nvSpPr>
          <p:cNvPr id="3" name="object 8">
            <a:extLst>
              <a:ext uri="{FF2B5EF4-FFF2-40B4-BE49-F238E27FC236}">
                <a16:creationId xmlns:a16="http://schemas.microsoft.com/office/drawing/2014/main" id="{8E3FCC9D-B20A-CB67-E79F-57EA786404DF}"/>
              </a:ext>
            </a:extLst>
          </p:cNvPr>
          <p:cNvSpPr/>
          <p:nvPr/>
        </p:nvSpPr>
        <p:spPr>
          <a:xfrm>
            <a:off x="7903722" y="26418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ysClr val="window" lastClr="FFFFFF">
              <a:lumMod val="95000"/>
            </a:sysClr>
          </a:solidFill>
          <a:ln>
            <a:solidFill>
              <a:sysClr val="window" lastClr="FFFFFF">
                <a:lumMod val="95000"/>
              </a:sysClr>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8">
            <a:extLst>
              <a:ext uri="{FF2B5EF4-FFF2-40B4-BE49-F238E27FC236}">
                <a16:creationId xmlns:a16="http://schemas.microsoft.com/office/drawing/2014/main" id="{AB528F4F-D710-16BF-BE2A-4BB5191A3EDE}"/>
              </a:ext>
            </a:extLst>
          </p:cNvPr>
          <p:cNvSpPr/>
          <p:nvPr/>
        </p:nvSpPr>
        <p:spPr>
          <a:xfrm>
            <a:off x="7992241" y="27173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9">
            <a:extLst>
              <a:ext uri="{FF2B5EF4-FFF2-40B4-BE49-F238E27FC236}">
                <a16:creationId xmlns:a16="http://schemas.microsoft.com/office/drawing/2014/main" id="{AAEC7C0A-4A4F-D0C6-C811-2BD45B97112A}"/>
              </a:ext>
            </a:extLst>
          </p:cNvPr>
          <p:cNvSpPr txBox="1"/>
          <p:nvPr/>
        </p:nvSpPr>
        <p:spPr>
          <a:xfrm>
            <a:off x="8361535" y="2743217"/>
            <a:ext cx="3464475" cy="1871065"/>
          </a:xfrm>
          <a:prstGeom prst="rect">
            <a:avLst/>
          </a:prstGeom>
          <a:noFill/>
        </p:spPr>
        <p:txBody>
          <a:bodyPr vert="horz" wrap="square" lIns="0" tIns="8930" rIns="0" bIns="0" rtlCol="0">
            <a:spAutoFit/>
          </a:bodyPr>
          <a:lstStyle/>
          <a:p>
            <a:pPr defTabSz="457200">
              <a:spcBef>
                <a:spcPts val="300"/>
              </a:spcBef>
              <a:spcAft>
                <a:spcPts val="300"/>
              </a:spcAft>
              <a:buClrTx/>
              <a:buFontTx/>
              <a:buNone/>
            </a:pPr>
            <a:r>
              <a:rPr lang="en-US" sz="1600" kern="1200" dirty="0">
                <a:solidFill>
                  <a:srgbClr val="8D3124"/>
                </a:solidFill>
                <a:latin typeface="Times New Roman" panose="02020603050405020304" pitchFamily="18" charset="0"/>
                <a:ea typeface="+mn-ea"/>
                <a:cs typeface="Times New Roman" panose="02020603050405020304" pitchFamily="18" charset="0"/>
              </a:rPr>
              <a:t>Bellman–Ford algorithm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SD [v] = ∞.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PN[v] = null.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SD [s] = 0.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Repeat V-1 times:</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	- Relax each edge. </a:t>
            </a:r>
          </a:p>
        </p:txBody>
      </p:sp>
      <p:cxnSp>
        <p:nvCxnSpPr>
          <p:cNvPr id="6" name="Straight Connector 5">
            <a:extLst>
              <a:ext uri="{FF2B5EF4-FFF2-40B4-BE49-F238E27FC236}">
                <a16:creationId xmlns:a16="http://schemas.microsoft.com/office/drawing/2014/main" id="{ADC3A228-D237-071D-0E6A-32CCDCEB712D}"/>
              </a:ext>
            </a:extLst>
          </p:cNvPr>
          <p:cNvCxnSpPr>
            <a:cxnSpLocks/>
          </p:cNvCxnSpPr>
          <p:nvPr/>
        </p:nvCxnSpPr>
        <p:spPr>
          <a:xfrm>
            <a:off x="8075261" y="3055042"/>
            <a:ext cx="3566189" cy="0"/>
          </a:xfrm>
          <a:prstGeom prst="line">
            <a:avLst/>
          </a:prstGeom>
          <a:solidFill>
            <a:sysClr val="window" lastClr="FFFFFF">
              <a:lumMod val="85000"/>
            </a:sysClr>
          </a:solidFill>
          <a:ln w="12700" cap="flat" cmpd="sng" algn="ctr">
            <a:solidFill>
              <a:sysClr val="windowText" lastClr="000000"/>
            </a:solidFill>
            <a:prstDash val="solid"/>
          </a:ln>
          <a:effectLst/>
        </p:spPr>
      </p:cxnSp>
      <p:cxnSp>
        <p:nvCxnSpPr>
          <p:cNvPr id="7" name="Straight Connector 6">
            <a:extLst>
              <a:ext uri="{FF2B5EF4-FFF2-40B4-BE49-F238E27FC236}">
                <a16:creationId xmlns:a16="http://schemas.microsoft.com/office/drawing/2014/main" id="{78E6B389-F69D-65FF-8765-875C968EAD49}"/>
              </a:ext>
            </a:extLst>
          </p:cNvPr>
          <p:cNvCxnSpPr>
            <a:cxnSpLocks/>
          </p:cNvCxnSpPr>
          <p:nvPr/>
        </p:nvCxnSpPr>
        <p:spPr>
          <a:xfrm>
            <a:off x="8035393" y="2741883"/>
            <a:ext cx="3606057" cy="1334"/>
          </a:xfrm>
          <a:prstGeom prst="line">
            <a:avLst/>
          </a:prstGeom>
          <a:noFill/>
          <a:ln w="12700" cap="flat" cmpd="sng" algn="ctr">
            <a:solidFill>
              <a:sysClr val="windowText" lastClr="000000"/>
            </a:solidFill>
            <a:prstDash val="soli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29" name="Google Shape;1129;p48"/>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54</a:t>
            </a:fld>
            <a:endParaRPr sz="675" b="1" i="0" u="none" strike="noStrike" cap="none">
              <a:solidFill>
                <a:srgbClr val="4B2A85"/>
              </a:solidFill>
              <a:latin typeface="Calibri"/>
              <a:ea typeface="Calibri"/>
              <a:cs typeface="Calibri"/>
              <a:sym typeface="Calibri"/>
            </a:endParaRPr>
          </a:p>
        </p:txBody>
      </p:sp>
      <p:graphicFrame>
        <p:nvGraphicFramePr>
          <p:cNvPr id="1130" name="Google Shape;1130;p48"/>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31" name="Google Shape;1131;p48"/>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32" name="Google Shape;1132;p48"/>
          <p:cNvGrpSpPr/>
          <p:nvPr/>
        </p:nvGrpSpPr>
        <p:grpSpPr>
          <a:xfrm>
            <a:off x="1701172" y="1426148"/>
            <a:ext cx="4030525" cy="2771785"/>
            <a:chOff x="-2863816" y="1556555"/>
            <a:chExt cx="3022969" cy="2078891"/>
          </a:xfrm>
        </p:grpSpPr>
        <p:sp>
          <p:nvSpPr>
            <p:cNvPr id="1133" name="Google Shape;1133;p48"/>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34" name="Google Shape;1134;p48"/>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35" name="Google Shape;1135;p48"/>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36" name="Google Shape;1136;p48"/>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37" name="Google Shape;1137;p48"/>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38" name="Google Shape;1138;p48"/>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39" name="Google Shape;1139;p48"/>
            <p:cNvCxnSpPr>
              <a:stCxn id="1133" idx="3"/>
              <a:endCxn id="1135" idx="0"/>
            </p:cNvCxnSpPr>
            <p:nvPr/>
          </p:nvCxnSpPr>
          <p:spPr>
            <a:xfrm flipH="1">
              <a:off x="-2547661" y="2050507"/>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1140" name="Google Shape;1140;p48"/>
            <p:cNvCxnSpPr>
              <a:stCxn id="1135" idx="5"/>
              <a:endCxn id="1136" idx="2"/>
            </p:cNvCxnSpPr>
            <p:nvPr/>
          </p:nvCxnSpPr>
          <p:spPr>
            <a:xfrm>
              <a:off x="-2446599" y="2964907"/>
              <a:ext cx="784800" cy="527700"/>
            </a:xfrm>
            <a:prstGeom prst="straightConnector1">
              <a:avLst/>
            </a:prstGeom>
            <a:noFill/>
            <a:ln w="9525" cap="flat" cmpd="sng">
              <a:solidFill>
                <a:schemeClr val="dk1"/>
              </a:solidFill>
              <a:prstDash val="solid"/>
              <a:round/>
              <a:headEnd type="none" w="med" len="med"/>
              <a:tailEnd type="triangle" w="med" len="med"/>
            </a:ln>
          </p:spPr>
        </p:cxnSp>
        <p:cxnSp>
          <p:nvCxnSpPr>
            <p:cNvPr id="1141" name="Google Shape;1141;p48"/>
            <p:cNvCxnSpPr>
              <a:stCxn id="1133" idx="7"/>
              <a:endCxn id="1134" idx="2"/>
            </p:cNvCxnSpPr>
            <p:nvPr/>
          </p:nvCxnSpPr>
          <p:spPr>
            <a:xfrm>
              <a:off x="-2332299" y="1848345"/>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1142" name="Google Shape;1142;p48"/>
            <p:cNvCxnSpPr>
              <a:endCxn id="1134"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43" name="Google Shape;1143;p48"/>
            <p:cNvCxnSpPr>
              <a:stCxn id="1138" idx="7"/>
              <a:endCxn id="1137" idx="4"/>
            </p:cNvCxnSpPr>
            <p:nvPr/>
          </p:nvCxnSpPr>
          <p:spPr>
            <a:xfrm rot="10800000" flipH="1">
              <a:off x="-332043" y="2092402"/>
              <a:ext cx="127500" cy="1070400"/>
            </a:xfrm>
            <a:prstGeom prst="straightConnector1">
              <a:avLst/>
            </a:prstGeom>
            <a:noFill/>
            <a:ln w="9525" cap="flat" cmpd="sng">
              <a:solidFill>
                <a:schemeClr val="dk1"/>
              </a:solidFill>
              <a:prstDash val="solid"/>
              <a:round/>
              <a:headEnd type="none" w="med" len="med"/>
              <a:tailEnd type="triangle" w="med" len="med"/>
            </a:ln>
          </p:spPr>
        </p:cxnSp>
        <p:cxnSp>
          <p:nvCxnSpPr>
            <p:cNvPr id="1144" name="Google Shape;1144;p48"/>
            <p:cNvCxnSpPr>
              <a:stCxn id="1134" idx="5"/>
              <a:endCxn id="1138" idx="1"/>
            </p:cNvCxnSpPr>
            <p:nvPr/>
          </p:nvCxnSpPr>
          <p:spPr>
            <a:xfrm>
              <a:off x="-1074999" y="1993357"/>
              <a:ext cx="540900" cy="1169400"/>
            </a:xfrm>
            <a:prstGeom prst="straightConnector1">
              <a:avLst/>
            </a:prstGeom>
            <a:noFill/>
            <a:ln w="9525" cap="flat" cmpd="sng">
              <a:solidFill>
                <a:schemeClr val="dk1"/>
              </a:solidFill>
              <a:prstDash val="solid"/>
              <a:round/>
              <a:headEnd type="none" w="med" len="med"/>
              <a:tailEnd type="triangle" w="med" len="med"/>
            </a:ln>
          </p:spPr>
        </p:cxnSp>
        <p:cxnSp>
          <p:nvCxnSpPr>
            <p:cNvPr id="1145" name="Google Shape;1145;p48"/>
            <p:cNvCxnSpPr>
              <a:stCxn id="1136" idx="0"/>
              <a:endCxn id="1134"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46" name="Google Shape;1146;p48"/>
            <p:cNvCxnSpPr>
              <a:stCxn id="1136" idx="6"/>
              <a:endCxn id="1138"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47" name="Google Shape;1147;p48"/>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48" name="Google Shape;1148;p48"/>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49" name="Google Shape;1149;p48"/>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0" name="Google Shape;1150;p48"/>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1" name="Google Shape;1151;p48"/>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2" name="Google Shape;1152;p48"/>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3" name="Google Shape;1153;p48"/>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54" name="Google Shape;1154;p48"/>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55" name="Google Shape;1155;p48"/>
            <p:cNvSpPr txBox="1"/>
            <p:nvPr/>
          </p:nvSpPr>
          <p:spPr>
            <a:xfrm>
              <a:off x="-1417640" y="1556555"/>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6" name="Google Shape;1156;p48"/>
            <p:cNvSpPr txBox="1"/>
            <p:nvPr/>
          </p:nvSpPr>
          <p:spPr>
            <a:xfrm>
              <a:off x="-297056" y="1600699"/>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7" name="Google Shape;1157;p48"/>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8" name="Google Shape;1158;p48"/>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9" name="Google Shape;1159;p48"/>
            <p:cNvSpPr txBox="1"/>
            <p:nvPr/>
          </p:nvSpPr>
          <p:spPr>
            <a:xfrm>
              <a:off x="-576109" y="2937462"/>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60" name="Google Shape;1160;p48"/>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9"/>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68" name="Google Shape;1168;p49"/>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55</a:t>
            </a:fld>
            <a:endParaRPr sz="675" b="1" i="0" u="none" strike="noStrike" cap="none">
              <a:solidFill>
                <a:srgbClr val="4B2A85"/>
              </a:solidFill>
              <a:latin typeface="Calibri"/>
              <a:ea typeface="Calibri"/>
              <a:cs typeface="Calibri"/>
              <a:sym typeface="Calibri"/>
            </a:endParaRPr>
          </a:p>
        </p:txBody>
      </p:sp>
      <p:graphicFrame>
        <p:nvGraphicFramePr>
          <p:cNvPr id="1169" name="Google Shape;1169;p49"/>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12</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70" name="Google Shape;1170;p49"/>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71" name="Google Shape;1171;p49"/>
          <p:cNvGrpSpPr/>
          <p:nvPr/>
        </p:nvGrpSpPr>
        <p:grpSpPr>
          <a:xfrm>
            <a:off x="1701172" y="1426150"/>
            <a:ext cx="4030525" cy="2771784"/>
            <a:chOff x="-2863816" y="1556556"/>
            <a:chExt cx="3022969" cy="2078890"/>
          </a:xfrm>
        </p:grpSpPr>
        <p:sp>
          <p:nvSpPr>
            <p:cNvPr id="1172" name="Google Shape;1172;p49"/>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73" name="Google Shape;1173;p49"/>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74" name="Google Shape;1174;p49"/>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75" name="Google Shape;1175;p49"/>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76" name="Google Shape;1176;p49"/>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77" name="Google Shape;1177;p49"/>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78" name="Google Shape;1178;p49"/>
            <p:cNvCxnSpPr>
              <a:stCxn id="1172" idx="3"/>
              <a:endCxn id="117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179" name="Google Shape;1179;p49"/>
            <p:cNvCxnSpPr>
              <a:stCxn id="1174" idx="5"/>
              <a:endCxn id="117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180" name="Google Shape;1180;p49"/>
            <p:cNvCxnSpPr>
              <a:stCxn id="1172" idx="7"/>
              <a:endCxn id="117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181" name="Google Shape;1181;p49"/>
            <p:cNvCxnSpPr>
              <a:endCxn id="117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82" name="Google Shape;1182;p49"/>
            <p:cNvCxnSpPr>
              <a:stCxn id="1177" idx="7"/>
              <a:endCxn id="117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183" name="Google Shape;1183;p49"/>
            <p:cNvCxnSpPr>
              <a:stCxn id="1173" idx="5"/>
              <a:endCxn id="117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184" name="Google Shape;1184;p49"/>
            <p:cNvCxnSpPr>
              <a:stCxn id="1175" idx="0"/>
              <a:endCxn id="1173"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85" name="Google Shape;1185;p49"/>
            <p:cNvCxnSpPr>
              <a:stCxn id="1175" idx="6"/>
              <a:endCxn id="1177"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86" name="Google Shape;1186;p49"/>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87" name="Google Shape;1187;p49"/>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88" name="Google Shape;1188;p49"/>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89" name="Google Shape;1189;p49"/>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90" name="Google Shape;1190;p49"/>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1" name="Google Shape;1191;p49"/>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2" name="Google Shape;1192;p49"/>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93" name="Google Shape;1193;p49"/>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94" name="Google Shape;1194;p49"/>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5" name="Google Shape;1195;p49"/>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6" name="Google Shape;1196;p49"/>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197" name="Google Shape;1197;p49"/>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198" name="Google Shape;1198;p49"/>
            <p:cNvSpPr txBox="1"/>
            <p:nvPr/>
          </p:nvSpPr>
          <p:spPr>
            <a:xfrm>
              <a:off x="-576105" y="2937453"/>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199" name="Google Shape;1199;p49"/>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00" name="Google Shape;1200;p49"/>
          <p:cNvSpPr txBox="1"/>
          <p:nvPr/>
        </p:nvSpPr>
        <p:spPr>
          <a:xfrm>
            <a:off x="6316900" y="2419925"/>
            <a:ext cx="5306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1 - for each node’s outgoing edge, does that give us a shorter way to get to a new node?</a:t>
            </a:r>
            <a:endParaRPr sz="1700" b="1" dirty="0">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0"/>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08" name="Google Shape;1208;p50"/>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56</a:t>
            </a:fld>
            <a:endParaRPr sz="675" b="1" i="0" u="none" strike="noStrike" cap="none">
              <a:solidFill>
                <a:srgbClr val="4B2A85"/>
              </a:solidFill>
              <a:latin typeface="Calibri"/>
              <a:ea typeface="Calibri"/>
              <a:cs typeface="Calibri"/>
              <a:sym typeface="Calibri"/>
            </a:endParaRPr>
          </a:p>
        </p:txBody>
      </p:sp>
      <p:graphicFrame>
        <p:nvGraphicFramePr>
          <p:cNvPr id="1209" name="Google Shape;1209;p50"/>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S</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12</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A</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10" name="Google Shape;1210;p50"/>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11" name="Google Shape;1211;p50"/>
          <p:cNvGrpSpPr/>
          <p:nvPr/>
        </p:nvGrpSpPr>
        <p:grpSpPr>
          <a:xfrm>
            <a:off x="1701172" y="1426150"/>
            <a:ext cx="4030525" cy="2771784"/>
            <a:chOff x="-2863816" y="1556556"/>
            <a:chExt cx="3022969" cy="2078890"/>
          </a:xfrm>
        </p:grpSpPr>
        <p:sp>
          <p:nvSpPr>
            <p:cNvPr id="1212" name="Google Shape;1212;p50"/>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13" name="Google Shape;1213;p50"/>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14" name="Google Shape;1214;p50"/>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15" name="Google Shape;1215;p50"/>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16" name="Google Shape;1216;p50"/>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17" name="Google Shape;1217;p50"/>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18" name="Google Shape;1218;p50"/>
            <p:cNvCxnSpPr>
              <a:stCxn id="1212" idx="3"/>
              <a:endCxn id="121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19" name="Google Shape;1219;p50"/>
            <p:cNvCxnSpPr>
              <a:stCxn id="1214" idx="5"/>
              <a:endCxn id="121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20" name="Google Shape;1220;p50"/>
            <p:cNvCxnSpPr>
              <a:stCxn id="1212" idx="7"/>
              <a:endCxn id="121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21" name="Google Shape;1221;p50"/>
            <p:cNvCxnSpPr>
              <a:endCxn id="121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22" name="Google Shape;1222;p50"/>
            <p:cNvCxnSpPr>
              <a:stCxn id="1217" idx="7"/>
              <a:endCxn id="121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23" name="Google Shape;1223;p50"/>
            <p:cNvCxnSpPr>
              <a:stCxn id="1213" idx="5"/>
              <a:endCxn id="121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24" name="Google Shape;1224;p50"/>
            <p:cNvCxnSpPr>
              <a:stCxn id="1215" idx="0"/>
              <a:endCxn id="1213"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25" name="Google Shape;1225;p50"/>
            <p:cNvCxnSpPr>
              <a:stCxn id="1215" idx="6"/>
              <a:endCxn id="1217"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26" name="Google Shape;1226;p50"/>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27" name="Google Shape;1227;p50"/>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28" name="Google Shape;1228;p50"/>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29" name="Google Shape;1229;p50"/>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30" name="Google Shape;1230;p50"/>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1" name="Google Shape;1231;p50"/>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2" name="Google Shape;1232;p50"/>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33" name="Google Shape;1233;p50"/>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34" name="Google Shape;1234;p50"/>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5" name="Google Shape;1235;p50"/>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6" name="Google Shape;1236;p50"/>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37" name="Google Shape;1237;p50"/>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38" name="Google Shape;1238;p50"/>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39" name="Google Shape;1239;p50"/>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40" name="Google Shape;1240;p50"/>
          <p:cNvSpPr txBox="1"/>
          <p:nvPr/>
        </p:nvSpPr>
        <p:spPr>
          <a:xfrm>
            <a:off x="6240700" y="2419925"/>
            <a:ext cx="5684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2 - re-examining outgoing edges, can we improve the distance to any given node?</a:t>
            </a:r>
            <a:endParaRPr sz="1700" b="1" dirty="0">
              <a:latin typeface="Quattrocento Sans"/>
              <a:ea typeface="Quattrocento Sans"/>
              <a:cs typeface="Quattrocento Sans"/>
              <a:sym typeface="Quattrocento Sans"/>
            </a:endParaRPr>
          </a:p>
        </p:txBody>
      </p:sp>
      <p:sp>
        <p:nvSpPr>
          <p:cNvPr id="1241" name="Google Shape;1241;p50"/>
          <p:cNvSpPr txBox="1"/>
          <p:nvPr/>
        </p:nvSpPr>
        <p:spPr>
          <a:xfrm>
            <a:off x="7992575"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42" name="Google Shape;1242;p50"/>
          <p:cNvSpPr txBox="1"/>
          <p:nvPr/>
        </p:nvSpPr>
        <p:spPr>
          <a:xfrm>
            <a:off x="9081700"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3" name="Google Shape;1243;p50"/>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8</a:t>
            </a:r>
            <a:endParaRPr sz="1600" b="1">
              <a:latin typeface="Quattrocento Sans"/>
              <a:ea typeface="Quattrocento Sans"/>
              <a:cs typeface="Quattrocento Sans"/>
              <a:sym typeface="Quattrocento Sans"/>
            </a:endParaRPr>
          </a:p>
        </p:txBody>
      </p:sp>
      <p:sp>
        <p:nvSpPr>
          <p:cNvPr id="1244" name="Google Shape;1244;p50"/>
          <p:cNvSpPr txBox="1"/>
          <p:nvPr/>
        </p:nvSpPr>
        <p:spPr>
          <a:xfrm>
            <a:off x="9081700"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5" name="Google Shape;1245;p50"/>
          <p:cNvSpPr txBox="1"/>
          <p:nvPr/>
        </p:nvSpPr>
        <p:spPr>
          <a:xfrm>
            <a:off x="9492375" y="3881450"/>
            <a:ext cx="237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Because a distance to D is known by the time we process D we can include D’s outgoing edges for consideration</a:t>
            </a:r>
            <a:endParaRPr>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53" name="Google Shape;1253;p51"/>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57</a:t>
            </a:fld>
            <a:endParaRPr sz="675" b="1" i="0" u="none" strike="noStrike" cap="none">
              <a:solidFill>
                <a:srgbClr val="4B2A85"/>
              </a:solidFill>
              <a:latin typeface="Calibri"/>
              <a:ea typeface="Calibri"/>
              <a:cs typeface="Calibri"/>
              <a:sym typeface="Calibri"/>
            </a:endParaRPr>
          </a:p>
        </p:txBody>
      </p:sp>
      <p:graphicFrame>
        <p:nvGraphicFramePr>
          <p:cNvPr id="1254" name="Google Shape;1254;p51"/>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8</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55" name="Google Shape;1255;p51"/>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56" name="Google Shape;1256;p51"/>
          <p:cNvGrpSpPr/>
          <p:nvPr/>
        </p:nvGrpSpPr>
        <p:grpSpPr>
          <a:xfrm>
            <a:off x="1701172" y="1426150"/>
            <a:ext cx="4030525" cy="2771784"/>
            <a:chOff x="-2863816" y="1556556"/>
            <a:chExt cx="3022969" cy="2078890"/>
          </a:xfrm>
        </p:grpSpPr>
        <p:sp>
          <p:nvSpPr>
            <p:cNvPr id="1257" name="Google Shape;1257;p51"/>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58" name="Google Shape;1258;p51"/>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59" name="Google Shape;1259;p51"/>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60" name="Google Shape;1260;p51"/>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61" name="Google Shape;1261;p51"/>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62" name="Google Shape;1262;p51"/>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63" name="Google Shape;1263;p51"/>
            <p:cNvCxnSpPr>
              <a:stCxn id="1257" idx="3"/>
              <a:endCxn id="1259"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64" name="Google Shape;1264;p51"/>
            <p:cNvCxnSpPr>
              <a:stCxn id="1259" idx="5"/>
              <a:endCxn id="1260"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65" name="Google Shape;1265;p51"/>
            <p:cNvCxnSpPr>
              <a:stCxn id="1257" idx="7"/>
              <a:endCxn id="1258"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66" name="Google Shape;1266;p51"/>
            <p:cNvCxnSpPr>
              <a:endCxn id="1258"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67" name="Google Shape;1267;p51"/>
            <p:cNvCxnSpPr>
              <a:stCxn id="1262" idx="7"/>
              <a:endCxn id="1261"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68" name="Google Shape;1268;p51"/>
            <p:cNvCxnSpPr>
              <a:stCxn id="1258" idx="5"/>
              <a:endCxn id="1262"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69" name="Google Shape;1269;p51"/>
            <p:cNvCxnSpPr>
              <a:stCxn id="1260" idx="0"/>
              <a:endCxn id="1258"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70" name="Google Shape;1270;p51"/>
            <p:cNvCxnSpPr>
              <a:stCxn id="1260" idx="6"/>
              <a:endCxn id="1262"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71" name="Google Shape;1271;p51"/>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72" name="Google Shape;1272;p51"/>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3" name="Google Shape;1273;p51"/>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4" name="Google Shape;1274;p51"/>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5" name="Google Shape;1275;p51"/>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6" name="Google Shape;1276;p51"/>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7" name="Google Shape;1277;p51"/>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78" name="Google Shape;1278;p51"/>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79" name="Google Shape;1279;p51"/>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0" name="Google Shape;1280;p51"/>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1" name="Google Shape;1281;p51"/>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82" name="Google Shape;1282;p51"/>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83" name="Google Shape;1283;p51"/>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84" name="Google Shape;1284;p51"/>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85" name="Google Shape;1285;p51"/>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3 - repeat!</a:t>
            </a:r>
            <a:endParaRPr sz="1700" b="1">
              <a:latin typeface="Quattrocento Sans"/>
              <a:ea typeface="Quattrocento Sans"/>
              <a:cs typeface="Quattrocento Sans"/>
              <a:sym typeface="Quattrocento Sans"/>
            </a:endParaRPr>
          </a:p>
        </p:txBody>
      </p:sp>
      <p:sp>
        <p:nvSpPr>
          <p:cNvPr id="1286" name="Google Shape;1286;p51"/>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7</a:t>
            </a:r>
            <a:endParaRPr sz="1600" b="1">
              <a:latin typeface="Quattrocento Sans"/>
              <a:ea typeface="Quattrocento Sans"/>
              <a:cs typeface="Quattrocento Sans"/>
              <a:sym typeface="Quattrocento Sans"/>
            </a:endParaRPr>
          </a:p>
        </p:txBody>
      </p:sp>
      <p:sp>
        <p:nvSpPr>
          <p:cNvPr id="1287" name="Google Shape;1287;p51"/>
          <p:cNvSpPr txBox="1"/>
          <p:nvPr/>
        </p:nvSpPr>
        <p:spPr>
          <a:xfrm>
            <a:off x="9455050" y="4590950"/>
            <a:ext cx="273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A from iteration 2 we can improve the distance to C</a:t>
            </a:r>
            <a:endParaRPr>
              <a:latin typeface="Quattrocento Sans"/>
              <a:ea typeface="Quattrocento Sans"/>
              <a:cs typeface="Quattrocento Sans"/>
              <a:sym typeface="Quattrocento Sans"/>
            </a:endParaRPr>
          </a:p>
        </p:txBody>
      </p:sp>
      <p:sp>
        <p:nvSpPr>
          <p:cNvPr id="1288" name="Google Shape;1288;p51"/>
          <p:cNvSpPr txBox="1"/>
          <p:nvPr/>
        </p:nvSpPr>
        <p:spPr>
          <a:xfrm>
            <a:off x="8017788" y="4162749"/>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89" name="Google Shape;1289;p51"/>
          <p:cNvSpPr txBox="1"/>
          <p:nvPr/>
        </p:nvSpPr>
        <p:spPr>
          <a:xfrm>
            <a:off x="9455050" y="3832175"/>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C from this iteration we can improve distance to B</a:t>
            </a:r>
            <a:endParaRPr>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Example</a:t>
            </a:r>
            <a:endParaRPr dirty="0"/>
          </a:p>
        </p:txBody>
      </p:sp>
      <p:sp>
        <p:nvSpPr>
          <p:cNvPr id="1297" name="Google Shape;1297;p52"/>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58</a:t>
            </a:fld>
            <a:endParaRPr sz="675" b="1" i="0" u="none" strike="noStrike" cap="none">
              <a:solidFill>
                <a:srgbClr val="4B2A85"/>
              </a:solidFill>
              <a:latin typeface="Calibri"/>
              <a:ea typeface="Calibri"/>
              <a:cs typeface="Calibri"/>
              <a:sym typeface="Calibri"/>
            </a:endParaRPr>
          </a:p>
        </p:txBody>
      </p:sp>
      <p:graphicFrame>
        <p:nvGraphicFramePr>
          <p:cNvPr id="1298" name="Google Shape;1298;p52"/>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7</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99" name="Google Shape;1299;p52"/>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300" name="Google Shape;1300;p52"/>
          <p:cNvGrpSpPr/>
          <p:nvPr/>
        </p:nvGrpSpPr>
        <p:grpSpPr>
          <a:xfrm>
            <a:off x="1701172" y="1426150"/>
            <a:ext cx="4030525" cy="2771784"/>
            <a:chOff x="-2863816" y="1556556"/>
            <a:chExt cx="3022969" cy="2078890"/>
          </a:xfrm>
        </p:grpSpPr>
        <p:sp>
          <p:nvSpPr>
            <p:cNvPr id="1301" name="Google Shape;1301;p52"/>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302" name="Google Shape;1302;p52"/>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303" name="Google Shape;1303;p52"/>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304" name="Google Shape;1304;p52"/>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305" name="Google Shape;1305;p52"/>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306" name="Google Shape;1306;p52"/>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307" name="Google Shape;1307;p52"/>
            <p:cNvCxnSpPr>
              <a:stCxn id="1301" idx="3"/>
              <a:endCxn id="1303"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308" name="Google Shape;1308;p52"/>
            <p:cNvCxnSpPr>
              <a:stCxn id="1303" idx="5"/>
              <a:endCxn id="1304"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309" name="Google Shape;1309;p52"/>
            <p:cNvCxnSpPr>
              <a:stCxn id="1301" idx="7"/>
              <a:endCxn id="1302"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310" name="Google Shape;1310;p52"/>
            <p:cNvCxnSpPr>
              <a:endCxn id="1302"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311" name="Google Shape;1311;p52"/>
            <p:cNvCxnSpPr>
              <a:stCxn id="1306" idx="7"/>
              <a:endCxn id="1305"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312" name="Google Shape;1312;p52"/>
            <p:cNvCxnSpPr>
              <a:stCxn id="1302" idx="5"/>
              <a:endCxn id="1306"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313" name="Google Shape;1313;p52"/>
            <p:cNvCxnSpPr>
              <a:stCxn id="1304" idx="0"/>
              <a:endCxn id="1302"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314" name="Google Shape;1314;p52"/>
            <p:cNvCxnSpPr>
              <a:stCxn id="1304" idx="6"/>
              <a:endCxn id="1306"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315" name="Google Shape;1315;p52"/>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316" name="Google Shape;1316;p52"/>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17" name="Google Shape;1317;p52"/>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8" name="Google Shape;1318;p52"/>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9" name="Google Shape;1319;p52"/>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0" name="Google Shape;1320;p52"/>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1" name="Google Shape;1321;p52"/>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322" name="Google Shape;1322;p52"/>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323" name="Google Shape;1323;p52"/>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4" name="Google Shape;1324;p52"/>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5" name="Google Shape;1325;p52"/>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326" name="Google Shape;1326;p52"/>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327" name="Google Shape;1327;p52"/>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328" name="Google Shape;1328;p52"/>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329" name="Google Shape;1329;p52"/>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4 - repeat!</a:t>
            </a:r>
            <a:endParaRPr sz="1700" b="1">
              <a:latin typeface="Quattrocento Sans"/>
              <a:ea typeface="Quattrocento Sans"/>
              <a:cs typeface="Quattrocento Sans"/>
              <a:sym typeface="Quattrocento Sans"/>
            </a:endParaRPr>
          </a:p>
        </p:txBody>
      </p:sp>
      <p:sp>
        <p:nvSpPr>
          <p:cNvPr id="1330" name="Google Shape;1330;p52"/>
          <p:cNvSpPr txBox="1"/>
          <p:nvPr/>
        </p:nvSpPr>
        <p:spPr>
          <a:xfrm>
            <a:off x="9455100" y="3054950"/>
            <a:ext cx="273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No changes!</a:t>
            </a:r>
            <a:endParaRPr>
              <a:latin typeface="Quattrocento Sans"/>
              <a:ea typeface="Quattrocento Sans"/>
              <a:cs typeface="Quattrocento Sans"/>
              <a:sym typeface="Quattrocento Sans"/>
            </a:endParaRPr>
          </a:p>
          <a:p>
            <a:pPr marL="0" lvl="0" indent="0" algn="l" rtl="0">
              <a:spcBef>
                <a:spcPts val="0"/>
              </a:spcBef>
              <a:spcAft>
                <a:spcPts val="0"/>
              </a:spcAft>
              <a:buNone/>
            </a:pPr>
            <a:r>
              <a:rPr lang="en-US">
                <a:latin typeface="Quattrocento Sans"/>
                <a:ea typeface="Quattrocento Sans"/>
                <a:cs typeface="Quattrocento Sans"/>
                <a:sym typeface="Quattrocento Sans"/>
              </a:rPr>
              <a:t>this means we can stop early</a:t>
            </a:r>
            <a:endParaRPr>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DA98-8757-244C-279B-B5FEB6C69184}"/>
              </a:ext>
            </a:extLst>
          </p:cNvPr>
          <p:cNvSpPr>
            <a:spLocks noGrp="1"/>
          </p:cNvSpPr>
          <p:nvPr>
            <p:ph type="title"/>
          </p:nvPr>
        </p:nvSpPr>
        <p:spPr/>
        <p:txBody>
          <a:bodyPr/>
          <a:lstStyle/>
          <a:p>
            <a:r>
              <a:rPr lang="en-US" dirty="0"/>
              <a:t>Bellman-Ford Example II</a:t>
            </a:r>
            <a:endParaRPr lang="en-SE" dirty="0"/>
          </a:p>
        </p:txBody>
      </p:sp>
      <p:sp>
        <p:nvSpPr>
          <p:cNvPr id="177" name="Oval 176">
            <a:extLst>
              <a:ext uri="{FF2B5EF4-FFF2-40B4-BE49-F238E27FC236}">
                <a16:creationId xmlns:a16="http://schemas.microsoft.com/office/drawing/2014/main" id="{F8C965B0-7597-99D6-FBFD-765020F39274}"/>
              </a:ext>
            </a:extLst>
          </p:cNvPr>
          <p:cNvSpPr/>
          <p:nvPr/>
        </p:nvSpPr>
        <p:spPr>
          <a:xfrm>
            <a:off x="3390401" y="1837821"/>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1</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78" name="Straight Connector 177">
            <a:extLst>
              <a:ext uri="{FF2B5EF4-FFF2-40B4-BE49-F238E27FC236}">
                <a16:creationId xmlns:a16="http://schemas.microsoft.com/office/drawing/2014/main" id="{EED5DE21-3927-B758-ECB1-F5E47E2ED468}"/>
              </a:ext>
            </a:extLst>
          </p:cNvPr>
          <p:cNvCxnSpPr>
            <a:cxnSpLocks/>
            <a:stCxn id="192" idx="1"/>
            <a:endCxn id="177" idx="5"/>
          </p:cNvCxnSpPr>
          <p:nvPr/>
        </p:nvCxnSpPr>
        <p:spPr>
          <a:xfrm flipH="1" flipV="1">
            <a:off x="3788421" y="2253300"/>
            <a:ext cx="934059" cy="109083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79" name="Straight Connector 178">
            <a:extLst>
              <a:ext uri="{FF2B5EF4-FFF2-40B4-BE49-F238E27FC236}">
                <a16:creationId xmlns:a16="http://schemas.microsoft.com/office/drawing/2014/main" id="{BC8691ED-898F-B9A2-FABC-5F8BAC8D745B}"/>
              </a:ext>
            </a:extLst>
          </p:cNvPr>
          <p:cNvCxnSpPr>
            <a:cxnSpLocks/>
            <a:stCxn id="193" idx="5"/>
            <a:endCxn id="196" idx="0"/>
          </p:cNvCxnSpPr>
          <p:nvPr/>
        </p:nvCxnSpPr>
        <p:spPr>
          <a:xfrm>
            <a:off x="5461057" y="2622612"/>
            <a:ext cx="1114828" cy="202591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0" name="Straight Connector 179">
            <a:extLst>
              <a:ext uri="{FF2B5EF4-FFF2-40B4-BE49-F238E27FC236}">
                <a16:creationId xmlns:a16="http://schemas.microsoft.com/office/drawing/2014/main" id="{F20EFB34-119A-43A2-B914-061EFF35CFED}"/>
              </a:ext>
            </a:extLst>
          </p:cNvPr>
          <p:cNvCxnSpPr>
            <a:cxnSpLocks/>
            <a:stCxn id="197" idx="7"/>
            <a:endCxn id="192" idx="3"/>
          </p:cNvCxnSpPr>
          <p:nvPr/>
        </p:nvCxnSpPr>
        <p:spPr>
          <a:xfrm flipV="1">
            <a:off x="4253029" y="3688331"/>
            <a:ext cx="469451" cy="47085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1" name="Straight Connector 180">
            <a:extLst>
              <a:ext uri="{FF2B5EF4-FFF2-40B4-BE49-F238E27FC236}">
                <a16:creationId xmlns:a16="http://schemas.microsoft.com/office/drawing/2014/main" id="{656572C9-D1DC-0972-1177-75D2FFC2D63B}"/>
              </a:ext>
            </a:extLst>
          </p:cNvPr>
          <p:cNvCxnSpPr>
            <a:cxnSpLocks/>
            <a:stCxn id="193" idx="2"/>
            <a:endCxn id="177" idx="6"/>
          </p:cNvCxnSpPr>
          <p:nvPr/>
        </p:nvCxnSpPr>
        <p:spPr>
          <a:xfrm flipH="1" flipV="1">
            <a:off x="3856709" y="2081203"/>
            <a:ext cx="1206329" cy="369312"/>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2" name="Straight Connector 181">
            <a:extLst>
              <a:ext uri="{FF2B5EF4-FFF2-40B4-BE49-F238E27FC236}">
                <a16:creationId xmlns:a16="http://schemas.microsoft.com/office/drawing/2014/main" id="{CE407D39-35CD-CB67-EA09-9FEFD45A8192}"/>
              </a:ext>
            </a:extLst>
          </p:cNvPr>
          <p:cNvCxnSpPr>
            <a:cxnSpLocks/>
            <a:stCxn id="195" idx="4"/>
            <a:endCxn id="194" idx="0"/>
          </p:cNvCxnSpPr>
          <p:nvPr/>
        </p:nvCxnSpPr>
        <p:spPr>
          <a:xfrm>
            <a:off x="1999135" y="3524220"/>
            <a:ext cx="233154" cy="90787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3" name="Straight Connector 182">
            <a:extLst>
              <a:ext uri="{FF2B5EF4-FFF2-40B4-BE49-F238E27FC236}">
                <a16:creationId xmlns:a16="http://schemas.microsoft.com/office/drawing/2014/main" id="{5B51B340-FC56-5D9C-A7C0-F42B8A806955}"/>
              </a:ext>
            </a:extLst>
          </p:cNvPr>
          <p:cNvCxnSpPr>
            <a:cxnSpLocks/>
            <a:stCxn id="177" idx="4"/>
            <a:endCxn id="198" idx="0"/>
          </p:cNvCxnSpPr>
          <p:nvPr/>
        </p:nvCxnSpPr>
        <p:spPr>
          <a:xfrm flipH="1">
            <a:off x="3292519" y="2324584"/>
            <a:ext cx="331037" cy="89095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4" name="Straight Connector 183">
            <a:extLst>
              <a:ext uri="{FF2B5EF4-FFF2-40B4-BE49-F238E27FC236}">
                <a16:creationId xmlns:a16="http://schemas.microsoft.com/office/drawing/2014/main" id="{38178AA0-4E01-4EBD-EE73-2261642DC1EF}"/>
              </a:ext>
            </a:extLst>
          </p:cNvPr>
          <p:cNvCxnSpPr>
            <a:cxnSpLocks/>
            <a:stCxn id="198" idx="4"/>
            <a:endCxn id="197" idx="1"/>
          </p:cNvCxnSpPr>
          <p:nvPr/>
        </p:nvCxnSpPr>
        <p:spPr>
          <a:xfrm>
            <a:off x="3292519" y="3702299"/>
            <a:ext cx="630779" cy="45688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5" name="Straight Connector 184">
            <a:extLst>
              <a:ext uri="{FF2B5EF4-FFF2-40B4-BE49-F238E27FC236}">
                <a16:creationId xmlns:a16="http://schemas.microsoft.com/office/drawing/2014/main" id="{D823669E-DFC8-C6EE-683D-3B4455C9038F}"/>
              </a:ext>
            </a:extLst>
          </p:cNvPr>
          <p:cNvCxnSpPr>
            <a:cxnSpLocks/>
            <a:stCxn id="194" idx="7"/>
            <a:endCxn id="198" idx="3"/>
          </p:cNvCxnSpPr>
          <p:nvPr/>
        </p:nvCxnSpPr>
        <p:spPr>
          <a:xfrm flipV="1">
            <a:off x="2397154" y="3631015"/>
            <a:ext cx="730499" cy="872361"/>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6" name="Straight Connector 185">
            <a:extLst>
              <a:ext uri="{FF2B5EF4-FFF2-40B4-BE49-F238E27FC236}">
                <a16:creationId xmlns:a16="http://schemas.microsoft.com/office/drawing/2014/main" id="{C74F938A-1911-512E-FB28-5916302651BD}"/>
              </a:ext>
            </a:extLst>
          </p:cNvPr>
          <p:cNvCxnSpPr>
            <a:cxnSpLocks/>
            <a:stCxn id="194" idx="6"/>
            <a:endCxn id="196" idx="3"/>
          </p:cNvCxnSpPr>
          <p:nvPr/>
        </p:nvCxnSpPr>
        <p:spPr>
          <a:xfrm>
            <a:off x="2465443" y="4675475"/>
            <a:ext cx="3945577" cy="3885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7" name="Straight Connector 186">
            <a:extLst>
              <a:ext uri="{FF2B5EF4-FFF2-40B4-BE49-F238E27FC236}">
                <a16:creationId xmlns:a16="http://schemas.microsoft.com/office/drawing/2014/main" id="{F081F514-C338-0009-8620-FF5856A4E8A1}"/>
              </a:ext>
            </a:extLst>
          </p:cNvPr>
          <p:cNvCxnSpPr>
            <a:cxnSpLocks/>
            <a:stCxn id="197" idx="6"/>
            <a:endCxn id="196" idx="2"/>
          </p:cNvCxnSpPr>
          <p:nvPr/>
        </p:nvCxnSpPr>
        <p:spPr>
          <a:xfrm>
            <a:off x="4321318" y="4331279"/>
            <a:ext cx="2021413" cy="5606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8" name="Straight Connector 187">
            <a:extLst>
              <a:ext uri="{FF2B5EF4-FFF2-40B4-BE49-F238E27FC236}">
                <a16:creationId xmlns:a16="http://schemas.microsoft.com/office/drawing/2014/main" id="{14A7C7EF-9414-687F-A14A-A6E95BBD4A28}"/>
              </a:ext>
            </a:extLst>
          </p:cNvPr>
          <p:cNvCxnSpPr>
            <a:cxnSpLocks/>
            <a:stCxn id="197" idx="2"/>
            <a:endCxn id="194" idx="6"/>
          </p:cNvCxnSpPr>
          <p:nvPr/>
        </p:nvCxnSpPr>
        <p:spPr>
          <a:xfrm flipH="1">
            <a:off x="2465443" y="4331279"/>
            <a:ext cx="1389567" cy="344195"/>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9" name="Straight Connector 188">
            <a:extLst>
              <a:ext uri="{FF2B5EF4-FFF2-40B4-BE49-F238E27FC236}">
                <a16:creationId xmlns:a16="http://schemas.microsoft.com/office/drawing/2014/main" id="{0F087B7A-E2D0-A740-ACF4-934C6E0B79F0}"/>
              </a:ext>
            </a:extLst>
          </p:cNvPr>
          <p:cNvCxnSpPr>
            <a:cxnSpLocks/>
            <a:stCxn id="195" idx="6"/>
            <a:endCxn id="198" idx="2"/>
          </p:cNvCxnSpPr>
          <p:nvPr/>
        </p:nvCxnSpPr>
        <p:spPr>
          <a:xfrm>
            <a:off x="2232289" y="3280838"/>
            <a:ext cx="827076" cy="17808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90" name="Straight Connector 189">
            <a:extLst>
              <a:ext uri="{FF2B5EF4-FFF2-40B4-BE49-F238E27FC236}">
                <a16:creationId xmlns:a16="http://schemas.microsoft.com/office/drawing/2014/main" id="{8FB330DB-F794-0268-7081-C6C25163EEEA}"/>
              </a:ext>
            </a:extLst>
          </p:cNvPr>
          <p:cNvCxnSpPr>
            <a:cxnSpLocks/>
            <a:stCxn id="192" idx="2"/>
            <a:endCxn id="198" idx="6"/>
          </p:cNvCxnSpPr>
          <p:nvPr/>
        </p:nvCxnSpPr>
        <p:spPr>
          <a:xfrm flipH="1" flipV="1">
            <a:off x="3525673" y="3458918"/>
            <a:ext cx="1128518" cy="5731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91" name="Straight Connector 190">
            <a:extLst>
              <a:ext uri="{FF2B5EF4-FFF2-40B4-BE49-F238E27FC236}">
                <a16:creationId xmlns:a16="http://schemas.microsoft.com/office/drawing/2014/main" id="{3B28C151-B562-A077-2412-A3D60182E4F2}"/>
              </a:ext>
            </a:extLst>
          </p:cNvPr>
          <p:cNvCxnSpPr>
            <a:cxnSpLocks/>
            <a:stCxn id="177" idx="3"/>
            <a:endCxn id="195" idx="7"/>
          </p:cNvCxnSpPr>
          <p:nvPr/>
        </p:nvCxnSpPr>
        <p:spPr>
          <a:xfrm flipH="1">
            <a:off x="2164000" y="2253300"/>
            <a:ext cx="1294689" cy="855440"/>
          </a:xfrm>
          <a:prstGeom prst="line">
            <a:avLst/>
          </a:prstGeom>
          <a:noFill/>
          <a:ln w="38100" cap="flat" cmpd="sng" algn="ctr">
            <a:solidFill>
              <a:sysClr val="window" lastClr="FFFFFF">
                <a:lumMod val="65000"/>
              </a:sysClr>
            </a:solidFill>
            <a:prstDash val="solid"/>
            <a:headEnd type="triangle" w="med" len="med"/>
            <a:tailEnd type="none" w="med" len="med"/>
          </a:ln>
          <a:effectLst/>
        </p:spPr>
      </p:cxnSp>
      <p:sp>
        <p:nvSpPr>
          <p:cNvPr id="192" name="Oval 191">
            <a:extLst>
              <a:ext uri="{FF2B5EF4-FFF2-40B4-BE49-F238E27FC236}">
                <a16:creationId xmlns:a16="http://schemas.microsoft.com/office/drawing/2014/main" id="{222CEFC4-3AC8-71F6-B851-08C242D23D59}"/>
              </a:ext>
            </a:extLst>
          </p:cNvPr>
          <p:cNvSpPr/>
          <p:nvPr/>
        </p:nvSpPr>
        <p:spPr>
          <a:xfrm>
            <a:off x="4654191" y="3272852"/>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3" name="Oval 192">
            <a:extLst>
              <a:ext uri="{FF2B5EF4-FFF2-40B4-BE49-F238E27FC236}">
                <a16:creationId xmlns:a16="http://schemas.microsoft.com/office/drawing/2014/main" id="{8A3E274E-C8D1-6F3B-46B9-0C2CF7D87B50}"/>
              </a:ext>
            </a:extLst>
          </p:cNvPr>
          <p:cNvSpPr/>
          <p:nvPr/>
        </p:nvSpPr>
        <p:spPr>
          <a:xfrm>
            <a:off x="5063038" y="220713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3</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4" name="Oval 193">
            <a:extLst>
              <a:ext uri="{FF2B5EF4-FFF2-40B4-BE49-F238E27FC236}">
                <a16:creationId xmlns:a16="http://schemas.microsoft.com/office/drawing/2014/main" id="{9EC1A6C5-E222-7B4B-9A8E-5745293CAE3F}"/>
              </a:ext>
            </a:extLst>
          </p:cNvPr>
          <p:cNvSpPr/>
          <p:nvPr/>
        </p:nvSpPr>
        <p:spPr>
          <a:xfrm>
            <a:off x="1999135" y="443209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4</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5" name="Oval 194">
            <a:extLst>
              <a:ext uri="{FF2B5EF4-FFF2-40B4-BE49-F238E27FC236}">
                <a16:creationId xmlns:a16="http://schemas.microsoft.com/office/drawing/2014/main" id="{E7EC1BB3-949F-238D-52E3-F90F3BE364B0}"/>
              </a:ext>
            </a:extLst>
          </p:cNvPr>
          <p:cNvSpPr/>
          <p:nvPr/>
        </p:nvSpPr>
        <p:spPr>
          <a:xfrm>
            <a:off x="1765981" y="303745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0</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6" name="Oval 195">
            <a:extLst>
              <a:ext uri="{FF2B5EF4-FFF2-40B4-BE49-F238E27FC236}">
                <a16:creationId xmlns:a16="http://schemas.microsoft.com/office/drawing/2014/main" id="{784C1F4D-B648-5105-A3FF-71A4E77E3420}"/>
              </a:ext>
            </a:extLst>
          </p:cNvPr>
          <p:cNvSpPr/>
          <p:nvPr/>
        </p:nvSpPr>
        <p:spPr>
          <a:xfrm>
            <a:off x="6342731" y="4648525"/>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6</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7" name="Oval 196">
            <a:extLst>
              <a:ext uri="{FF2B5EF4-FFF2-40B4-BE49-F238E27FC236}">
                <a16:creationId xmlns:a16="http://schemas.microsoft.com/office/drawing/2014/main" id="{1096F690-6558-4EE1-37E8-805AF1B29578}"/>
              </a:ext>
            </a:extLst>
          </p:cNvPr>
          <p:cNvSpPr/>
          <p:nvPr/>
        </p:nvSpPr>
        <p:spPr>
          <a:xfrm>
            <a:off x="3855010" y="4087897"/>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5</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8" name="Oval 197">
            <a:extLst>
              <a:ext uri="{FF2B5EF4-FFF2-40B4-BE49-F238E27FC236}">
                <a16:creationId xmlns:a16="http://schemas.microsoft.com/office/drawing/2014/main" id="{7BB32FBD-3895-5C81-5DF3-44641C401FF5}"/>
              </a:ext>
            </a:extLst>
          </p:cNvPr>
          <p:cNvSpPr/>
          <p:nvPr/>
        </p:nvSpPr>
        <p:spPr>
          <a:xfrm>
            <a:off x="3059365" y="321553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7</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99" name="Straight Connector 198">
            <a:extLst>
              <a:ext uri="{FF2B5EF4-FFF2-40B4-BE49-F238E27FC236}">
                <a16:creationId xmlns:a16="http://schemas.microsoft.com/office/drawing/2014/main" id="{42671490-C155-B11D-CE77-0F3A6E9EF31A}"/>
              </a:ext>
            </a:extLst>
          </p:cNvPr>
          <p:cNvCxnSpPr>
            <a:cxnSpLocks/>
            <a:stCxn id="193" idx="4"/>
            <a:endCxn id="192" idx="0"/>
          </p:cNvCxnSpPr>
          <p:nvPr/>
        </p:nvCxnSpPr>
        <p:spPr>
          <a:xfrm flipH="1">
            <a:off x="4887345" y="2693896"/>
            <a:ext cx="408847" cy="57895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200" name="Straight Connector 199">
            <a:extLst>
              <a:ext uri="{FF2B5EF4-FFF2-40B4-BE49-F238E27FC236}">
                <a16:creationId xmlns:a16="http://schemas.microsoft.com/office/drawing/2014/main" id="{2795DB69-91A1-5863-768E-08CD359CEA25}"/>
              </a:ext>
            </a:extLst>
          </p:cNvPr>
          <p:cNvCxnSpPr>
            <a:cxnSpLocks/>
            <a:stCxn id="192" idx="5"/>
            <a:endCxn id="196" idx="1"/>
          </p:cNvCxnSpPr>
          <p:nvPr/>
        </p:nvCxnSpPr>
        <p:spPr>
          <a:xfrm>
            <a:off x="5052210" y="3688331"/>
            <a:ext cx="1358809" cy="1031478"/>
          </a:xfrm>
          <a:prstGeom prst="line">
            <a:avLst/>
          </a:prstGeom>
          <a:noFill/>
          <a:ln w="38100" cap="flat" cmpd="sng" algn="ctr">
            <a:solidFill>
              <a:sysClr val="window" lastClr="FFFFFF">
                <a:lumMod val="65000"/>
              </a:sysClr>
            </a:solidFill>
            <a:prstDash val="solid"/>
            <a:headEnd type="none" w="med" len="med"/>
            <a:tailEnd type="triangle" w="med" len="med"/>
          </a:ln>
          <a:effectLst/>
        </p:spPr>
      </p:cxnSp>
      <p:sp>
        <p:nvSpPr>
          <p:cNvPr id="201" name="TextBox 200">
            <a:extLst>
              <a:ext uri="{FF2B5EF4-FFF2-40B4-BE49-F238E27FC236}">
                <a16:creationId xmlns:a16="http://schemas.microsoft.com/office/drawing/2014/main" id="{39DC9DA5-E1EA-BB88-E0A7-484156812192}"/>
              </a:ext>
            </a:extLst>
          </p:cNvPr>
          <p:cNvSpPr txBox="1"/>
          <p:nvPr/>
        </p:nvSpPr>
        <p:spPr>
          <a:xfrm>
            <a:off x="4383386" y="387281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TextBox 201">
            <a:extLst>
              <a:ext uri="{FF2B5EF4-FFF2-40B4-BE49-F238E27FC236}">
                <a16:creationId xmlns:a16="http://schemas.microsoft.com/office/drawing/2014/main" id="{B4BF1892-98F4-34F6-2C51-899FA4D3615F}"/>
              </a:ext>
            </a:extLst>
          </p:cNvPr>
          <p:cNvSpPr txBox="1"/>
          <p:nvPr/>
        </p:nvSpPr>
        <p:spPr>
          <a:xfrm>
            <a:off x="4952167" y="290298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TextBox 202">
            <a:extLst>
              <a:ext uri="{FF2B5EF4-FFF2-40B4-BE49-F238E27FC236}">
                <a16:creationId xmlns:a16="http://schemas.microsoft.com/office/drawing/2014/main" id="{BAFF3011-D6A9-51EE-8116-9A9EE6EB8C54}"/>
              </a:ext>
            </a:extLst>
          </p:cNvPr>
          <p:cNvSpPr txBox="1"/>
          <p:nvPr/>
        </p:nvSpPr>
        <p:spPr>
          <a:xfrm>
            <a:off x="3455996" y="3842863"/>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6</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TextBox 203">
            <a:extLst>
              <a:ext uri="{FF2B5EF4-FFF2-40B4-BE49-F238E27FC236}">
                <a16:creationId xmlns:a16="http://schemas.microsoft.com/office/drawing/2014/main" id="{8A8D6DBF-E82F-6A5E-E19A-ED84773DC9FE}"/>
              </a:ext>
            </a:extLst>
          </p:cNvPr>
          <p:cNvSpPr txBox="1"/>
          <p:nvPr/>
        </p:nvSpPr>
        <p:spPr>
          <a:xfrm>
            <a:off x="3347775" y="270610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5" name="TextBox 204">
            <a:extLst>
              <a:ext uri="{FF2B5EF4-FFF2-40B4-BE49-F238E27FC236}">
                <a16:creationId xmlns:a16="http://schemas.microsoft.com/office/drawing/2014/main" id="{EA427DEC-0AE5-DF06-E0BC-337A6B138680}"/>
              </a:ext>
            </a:extLst>
          </p:cNvPr>
          <p:cNvSpPr txBox="1"/>
          <p:nvPr/>
        </p:nvSpPr>
        <p:spPr>
          <a:xfrm>
            <a:off x="4124755" y="268541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12</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TextBox 205">
            <a:extLst>
              <a:ext uri="{FF2B5EF4-FFF2-40B4-BE49-F238E27FC236}">
                <a16:creationId xmlns:a16="http://schemas.microsoft.com/office/drawing/2014/main" id="{ECC6B257-C8CF-1259-3642-8149454DC3DD}"/>
              </a:ext>
            </a:extLst>
          </p:cNvPr>
          <p:cNvSpPr txBox="1"/>
          <p:nvPr/>
        </p:nvSpPr>
        <p:spPr>
          <a:xfrm>
            <a:off x="2507169" y="3316877"/>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8</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7" name="TextBox 206">
            <a:extLst>
              <a:ext uri="{FF2B5EF4-FFF2-40B4-BE49-F238E27FC236}">
                <a16:creationId xmlns:a16="http://schemas.microsoft.com/office/drawing/2014/main" id="{872095A4-4721-95C9-CA21-0B09C614FB2F}"/>
              </a:ext>
            </a:extLst>
          </p:cNvPr>
          <p:cNvSpPr txBox="1"/>
          <p:nvPr/>
        </p:nvSpPr>
        <p:spPr>
          <a:xfrm>
            <a:off x="4414194" y="2168659"/>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TextBox 207">
            <a:extLst>
              <a:ext uri="{FF2B5EF4-FFF2-40B4-BE49-F238E27FC236}">
                <a16:creationId xmlns:a16="http://schemas.microsoft.com/office/drawing/2014/main" id="{59507A5B-42E0-83FA-F001-24E248D01C9E}"/>
              </a:ext>
            </a:extLst>
          </p:cNvPr>
          <p:cNvSpPr txBox="1"/>
          <p:nvPr/>
        </p:nvSpPr>
        <p:spPr>
          <a:xfrm>
            <a:off x="2706620" y="259529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9" name="TextBox 208">
            <a:extLst>
              <a:ext uri="{FF2B5EF4-FFF2-40B4-BE49-F238E27FC236}">
                <a16:creationId xmlns:a16="http://schemas.microsoft.com/office/drawing/2014/main" id="{2530146A-4346-0FF4-3E5D-08DBD578C9C2}"/>
              </a:ext>
            </a:extLst>
          </p:cNvPr>
          <p:cNvSpPr txBox="1"/>
          <p:nvPr/>
        </p:nvSpPr>
        <p:spPr>
          <a:xfrm>
            <a:off x="3991715" y="3385862"/>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7</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0" name="TextBox 209">
            <a:extLst>
              <a:ext uri="{FF2B5EF4-FFF2-40B4-BE49-F238E27FC236}">
                <a16:creationId xmlns:a16="http://schemas.microsoft.com/office/drawing/2014/main" id="{B1071582-C86E-8050-E468-E7B4AB53119A}"/>
              </a:ext>
            </a:extLst>
          </p:cNvPr>
          <p:cNvSpPr txBox="1"/>
          <p:nvPr/>
        </p:nvSpPr>
        <p:spPr>
          <a:xfrm>
            <a:off x="2017426" y="3861708"/>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1" name="TextBox 210">
            <a:extLst>
              <a:ext uri="{FF2B5EF4-FFF2-40B4-BE49-F238E27FC236}">
                <a16:creationId xmlns:a16="http://schemas.microsoft.com/office/drawing/2014/main" id="{F62BD64C-B7CA-B6C8-B285-BF0C59A2FDA8}"/>
              </a:ext>
            </a:extLst>
          </p:cNvPr>
          <p:cNvSpPr txBox="1"/>
          <p:nvPr/>
        </p:nvSpPr>
        <p:spPr>
          <a:xfrm>
            <a:off x="2707253" y="390720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2" name="TextBox 211">
            <a:extLst>
              <a:ext uri="{FF2B5EF4-FFF2-40B4-BE49-F238E27FC236}">
                <a16:creationId xmlns:a16="http://schemas.microsoft.com/office/drawing/2014/main" id="{00578A2F-0D50-FA52-9157-C3D2006AA0B4}"/>
              </a:ext>
            </a:extLst>
          </p:cNvPr>
          <p:cNvSpPr txBox="1"/>
          <p:nvPr/>
        </p:nvSpPr>
        <p:spPr>
          <a:xfrm>
            <a:off x="3147909" y="438207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3" name="TextBox 212">
            <a:extLst>
              <a:ext uri="{FF2B5EF4-FFF2-40B4-BE49-F238E27FC236}">
                <a16:creationId xmlns:a16="http://schemas.microsoft.com/office/drawing/2014/main" id="{A9062A74-8742-82C2-4DF3-9CEE3BB6C1AB}"/>
              </a:ext>
            </a:extLst>
          </p:cNvPr>
          <p:cNvSpPr txBox="1"/>
          <p:nvPr/>
        </p:nvSpPr>
        <p:spPr>
          <a:xfrm>
            <a:off x="5459459" y="3993561"/>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TextBox 213">
            <a:extLst>
              <a:ext uri="{FF2B5EF4-FFF2-40B4-BE49-F238E27FC236}">
                <a16:creationId xmlns:a16="http://schemas.microsoft.com/office/drawing/2014/main" id="{0FB5262B-F1E8-D94C-3F9F-D543A8594F58}"/>
              </a:ext>
            </a:extLst>
          </p:cNvPr>
          <p:cNvSpPr txBox="1"/>
          <p:nvPr/>
        </p:nvSpPr>
        <p:spPr>
          <a:xfrm>
            <a:off x="5801230" y="337112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5" name="TextBox 214">
            <a:extLst>
              <a:ext uri="{FF2B5EF4-FFF2-40B4-BE49-F238E27FC236}">
                <a16:creationId xmlns:a16="http://schemas.microsoft.com/office/drawing/2014/main" id="{C357189C-2122-2DB4-F833-B38ED107BCF6}"/>
              </a:ext>
            </a:extLst>
          </p:cNvPr>
          <p:cNvSpPr txBox="1"/>
          <p:nvPr/>
        </p:nvSpPr>
        <p:spPr>
          <a:xfrm>
            <a:off x="4862747" y="445292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6" name="TextBox 215">
            <a:extLst>
              <a:ext uri="{FF2B5EF4-FFF2-40B4-BE49-F238E27FC236}">
                <a16:creationId xmlns:a16="http://schemas.microsoft.com/office/drawing/2014/main" id="{7FFEDCA1-270D-998F-D46F-5C6C7B20B9B5}"/>
              </a:ext>
            </a:extLst>
          </p:cNvPr>
          <p:cNvSpPr txBox="1"/>
          <p:nvPr/>
        </p:nvSpPr>
        <p:spPr>
          <a:xfrm>
            <a:off x="4129316" y="476233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20</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tangle 216">
            <a:extLst>
              <a:ext uri="{FF2B5EF4-FFF2-40B4-BE49-F238E27FC236}">
                <a16:creationId xmlns:a16="http://schemas.microsoft.com/office/drawing/2014/main" id="{7C693998-6EE9-6099-B441-DF7D9C711618}"/>
              </a:ext>
            </a:extLst>
          </p:cNvPr>
          <p:cNvSpPr/>
          <p:nvPr/>
        </p:nvSpPr>
        <p:spPr>
          <a:xfrm>
            <a:off x="7335977" y="1278176"/>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SD[]</a:t>
            </a:r>
          </a:p>
        </p:txBody>
      </p:sp>
      <p:sp>
        <p:nvSpPr>
          <p:cNvPr id="218" name="Rectangle 217">
            <a:extLst>
              <a:ext uri="{FF2B5EF4-FFF2-40B4-BE49-F238E27FC236}">
                <a16:creationId xmlns:a16="http://schemas.microsoft.com/office/drawing/2014/main" id="{4BC38D98-DFC1-CD09-B3C7-AB4ECEAB5619}"/>
              </a:ext>
            </a:extLst>
          </p:cNvPr>
          <p:cNvSpPr/>
          <p:nvPr/>
        </p:nvSpPr>
        <p:spPr>
          <a:xfrm>
            <a:off x="7335977" y="1678610"/>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19" name="Straight Connector 218">
            <a:extLst>
              <a:ext uri="{FF2B5EF4-FFF2-40B4-BE49-F238E27FC236}">
                <a16:creationId xmlns:a16="http://schemas.microsoft.com/office/drawing/2014/main" id="{BD895017-36B7-2E93-DB7F-9E245201DE7D}"/>
              </a:ext>
            </a:extLst>
          </p:cNvPr>
          <p:cNvCxnSpPr/>
          <p:nvPr/>
        </p:nvCxnSpPr>
        <p:spPr>
          <a:xfrm>
            <a:off x="7289913" y="1624055"/>
            <a:ext cx="1174452" cy="0"/>
          </a:xfrm>
          <a:prstGeom prst="line">
            <a:avLst/>
          </a:prstGeom>
          <a:noFill/>
          <a:ln w="9525" cap="flat" cmpd="sng" algn="ctr">
            <a:solidFill>
              <a:sysClr val="windowText" lastClr="000000">
                <a:shade val="95000"/>
                <a:satMod val="105000"/>
              </a:sysClr>
            </a:solidFill>
            <a:prstDash val="solid"/>
          </a:ln>
          <a:effectLst/>
        </p:spPr>
      </p:cxnSp>
      <mc:AlternateContent xmlns:mc="http://schemas.openxmlformats.org/markup-compatibility/2006" xmlns:a14="http://schemas.microsoft.com/office/drawing/2010/main">
        <mc:Choice Requires="a14">
          <p:sp>
            <p:nvSpPr>
              <p:cNvPr id="220" name="Rectangle 219">
                <a:extLst>
                  <a:ext uri="{FF2B5EF4-FFF2-40B4-BE49-F238E27FC236}">
                    <a16:creationId xmlns:a16="http://schemas.microsoft.com/office/drawing/2014/main" id="{54591220-3DC3-61D6-06EC-DDA81316567C}"/>
                  </a:ext>
                </a:extLst>
              </p:cNvPr>
              <p:cNvSpPr/>
              <p:nvPr/>
            </p:nvSpPr>
            <p:spPr>
              <a:xfrm>
                <a:off x="7841075" y="1649189"/>
                <a:ext cx="304221" cy="1774845"/>
              </a:xfrm>
              <a:prstGeom prst="rect">
                <a:avLst/>
              </a:prstGeom>
              <a:noFill/>
              <a:effectLst/>
            </p:spPr>
            <p:txBody>
              <a:bodyPr wrap="square">
                <a:spAutoFit/>
              </a:bodyPr>
              <a:lstStyle/>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 </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m:t>
                    </m:r>
                  </m:oMath>
                </a14:m>
                <a:r>
                  <a:rPr lang="en-US" sz="1200" b="1" kern="1200" dirty="0">
                    <a:solidFill>
                      <a:prstClr val="black"/>
                    </a:solidFill>
                    <a:latin typeface="Calibri"/>
                    <a:ea typeface="Cambria Math" panose="02040503050406030204" pitchFamily="18" charset="0"/>
                    <a:cs typeface="Arial Hebrew" pitchFamily="2" charset="-79"/>
                  </a:rPr>
                  <a:t> </a:t>
                </a:r>
                <a14:m>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 </m:t>
                    </m:r>
                  </m:oMath>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kern="1200" dirty="0">
                  <a:solidFill>
                    <a:prstClr val="black"/>
                  </a:solidFill>
                  <a:latin typeface="Times" pitchFamily="2" charset="0"/>
                  <a:ea typeface="+mn-ea"/>
                  <a:cs typeface="Arial Hebrew" pitchFamily="2" charset="-79"/>
                </a:endParaRPr>
              </a:p>
            </p:txBody>
          </p:sp>
        </mc:Choice>
        <mc:Fallback xmlns="">
          <p:sp>
            <p:nvSpPr>
              <p:cNvPr id="220" name="Rectangle 219">
                <a:extLst>
                  <a:ext uri="{FF2B5EF4-FFF2-40B4-BE49-F238E27FC236}">
                    <a16:creationId xmlns:a16="http://schemas.microsoft.com/office/drawing/2014/main" id="{54591220-3DC3-61D6-06EC-DDA81316567C}"/>
                  </a:ext>
                </a:extLst>
              </p:cNvPr>
              <p:cNvSpPr>
                <a:spLocks noRot="1" noChangeAspect="1" noMove="1" noResize="1" noEditPoints="1" noAdjustHandles="1" noChangeArrowheads="1" noChangeShapeType="1" noTextEdit="1"/>
              </p:cNvSpPr>
              <p:nvPr/>
            </p:nvSpPr>
            <p:spPr>
              <a:xfrm>
                <a:off x="7841075" y="1649189"/>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221" name="Rectangle 220">
            <a:extLst>
              <a:ext uri="{FF2B5EF4-FFF2-40B4-BE49-F238E27FC236}">
                <a16:creationId xmlns:a16="http://schemas.microsoft.com/office/drawing/2014/main" id="{E175A8D4-AEAE-F291-2594-F9F858946689}"/>
              </a:ext>
            </a:extLst>
          </p:cNvPr>
          <p:cNvSpPr/>
          <p:nvPr/>
        </p:nvSpPr>
        <p:spPr>
          <a:xfrm>
            <a:off x="7376967" y="3539422"/>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PN[]</a:t>
            </a:r>
          </a:p>
        </p:txBody>
      </p:sp>
      <p:sp>
        <p:nvSpPr>
          <p:cNvPr id="222" name="Rectangle 221">
            <a:extLst>
              <a:ext uri="{FF2B5EF4-FFF2-40B4-BE49-F238E27FC236}">
                <a16:creationId xmlns:a16="http://schemas.microsoft.com/office/drawing/2014/main" id="{036F8D39-4A61-AA4E-EC6E-8FFB9FDD8E1B}"/>
              </a:ext>
            </a:extLst>
          </p:cNvPr>
          <p:cNvSpPr/>
          <p:nvPr/>
        </p:nvSpPr>
        <p:spPr>
          <a:xfrm>
            <a:off x="7376967" y="3931467"/>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23" name="Straight Connector 222">
            <a:extLst>
              <a:ext uri="{FF2B5EF4-FFF2-40B4-BE49-F238E27FC236}">
                <a16:creationId xmlns:a16="http://schemas.microsoft.com/office/drawing/2014/main" id="{554B694D-1E68-FB8C-3FEE-48303E3BD5C1}"/>
              </a:ext>
            </a:extLst>
          </p:cNvPr>
          <p:cNvCxnSpPr/>
          <p:nvPr/>
        </p:nvCxnSpPr>
        <p:spPr>
          <a:xfrm>
            <a:off x="7330903" y="3876912"/>
            <a:ext cx="1174452" cy="0"/>
          </a:xfrm>
          <a:prstGeom prst="line">
            <a:avLst/>
          </a:prstGeom>
          <a:noFill/>
          <a:ln w="9525" cap="flat" cmpd="sng" algn="ctr">
            <a:solidFill>
              <a:sysClr val="windowText" lastClr="000000">
                <a:shade val="95000"/>
                <a:satMod val="105000"/>
              </a:sysClr>
            </a:solidFill>
            <a:prstDash val="solid"/>
          </a:ln>
          <a:effectLst/>
        </p:spPr>
      </p:cxnSp>
      <p:sp>
        <p:nvSpPr>
          <p:cNvPr id="224" name="Rectangle 223">
            <a:extLst>
              <a:ext uri="{FF2B5EF4-FFF2-40B4-BE49-F238E27FC236}">
                <a16:creationId xmlns:a16="http://schemas.microsoft.com/office/drawing/2014/main" id="{4DC98342-B0A7-6B77-E3AF-DE0C4C711582}"/>
              </a:ext>
            </a:extLst>
          </p:cNvPr>
          <p:cNvSpPr/>
          <p:nvPr/>
        </p:nvSpPr>
        <p:spPr>
          <a:xfrm>
            <a:off x="7882065" y="3910435"/>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p:txBody>
      </p:sp>
      <p:cxnSp>
        <p:nvCxnSpPr>
          <p:cNvPr id="225" name="Straight Connector 224">
            <a:extLst>
              <a:ext uri="{FF2B5EF4-FFF2-40B4-BE49-F238E27FC236}">
                <a16:creationId xmlns:a16="http://schemas.microsoft.com/office/drawing/2014/main" id="{A663A63C-7723-4479-E92C-56C43542D972}"/>
              </a:ext>
            </a:extLst>
          </p:cNvPr>
          <p:cNvCxnSpPr/>
          <p:nvPr/>
        </p:nvCxnSpPr>
        <p:spPr>
          <a:xfrm>
            <a:off x="7918129" y="2020454"/>
            <a:ext cx="158478" cy="0"/>
          </a:xfrm>
          <a:prstGeom prst="line">
            <a:avLst/>
          </a:prstGeom>
          <a:noFill/>
          <a:ln w="25400" cap="flat" cmpd="sng" algn="ctr">
            <a:solidFill>
              <a:srgbClr val="FF0000"/>
            </a:solidFill>
            <a:prstDash val="solid"/>
          </a:ln>
          <a:effectLst/>
        </p:spPr>
      </p:cxnSp>
      <p:cxnSp>
        <p:nvCxnSpPr>
          <p:cNvPr id="226" name="Straight Connector 225">
            <a:extLst>
              <a:ext uri="{FF2B5EF4-FFF2-40B4-BE49-F238E27FC236}">
                <a16:creationId xmlns:a16="http://schemas.microsoft.com/office/drawing/2014/main" id="{3BB2357E-E643-BA7E-CA28-6EC90480C0FD}"/>
              </a:ext>
            </a:extLst>
          </p:cNvPr>
          <p:cNvCxnSpPr/>
          <p:nvPr/>
        </p:nvCxnSpPr>
        <p:spPr>
          <a:xfrm>
            <a:off x="7920452" y="3231082"/>
            <a:ext cx="158478" cy="0"/>
          </a:xfrm>
          <a:prstGeom prst="line">
            <a:avLst/>
          </a:prstGeom>
          <a:noFill/>
          <a:ln w="25400" cap="flat" cmpd="sng" algn="ctr">
            <a:solidFill>
              <a:srgbClr val="FF0000"/>
            </a:solidFill>
            <a:prstDash val="solid"/>
          </a:ln>
          <a:effectLst/>
        </p:spPr>
      </p:cxnSp>
      <p:cxnSp>
        <p:nvCxnSpPr>
          <p:cNvPr id="227" name="Straight Connector 226">
            <a:extLst>
              <a:ext uri="{FF2B5EF4-FFF2-40B4-BE49-F238E27FC236}">
                <a16:creationId xmlns:a16="http://schemas.microsoft.com/office/drawing/2014/main" id="{FE76345E-913A-52C8-E1AC-E9C9A8CCC83D}"/>
              </a:ext>
            </a:extLst>
          </p:cNvPr>
          <p:cNvCxnSpPr/>
          <p:nvPr/>
        </p:nvCxnSpPr>
        <p:spPr>
          <a:xfrm>
            <a:off x="7920452" y="2617379"/>
            <a:ext cx="158478" cy="0"/>
          </a:xfrm>
          <a:prstGeom prst="line">
            <a:avLst/>
          </a:prstGeom>
          <a:noFill/>
          <a:ln w="25400" cap="flat" cmpd="sng" algn="ctr">
            <a:solidFill>
              <a:srgbClr val="FF0000"/>
            </a:solidFill>
            <a:prstDash val="solid"/>
          </a:ln>
          <a:effectLst/>
        </p:spPr>
      </p:cxnSp>
      <p:sp>
        <p:nvSpPr>
          <p:cNvPr id="228" name="Rectangle 227">
            <a:extLst>
              <a:ext uri="{FF2B5EF4-FFF2-40B4-BE49-F238E27FC236}">
                <a16:creationId xmlns:a16="http://schemas.microsoft.com/office/drawing/2014/main" id="{B53037E5-09AF-5894-C4A5-10308F9EC485}"/>
              </a:ext>
            </a:extLst>
          </p:cNvPr>
          <p:cNvSpPr/>
          <p:nvPr/>
        </p:nvSpPr>
        <p:spPr>
          <a:xfrm>
            <a:off x="8298239" y="1649189"/>
            <a:ext cx="382494"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9</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13</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28</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8</a:t>
            </a:r>
          </a:p>
        </p:txBody>
      </p:sp>
      <p:sp>
        <p:nvSpPr>
          <p:cNvPr id="229" name="Rectangle 228">
            <a:extLst>
              <a:ext uri="{FF2B5EF4-FFF2-40B4-BE49-F238E27FC236}">
                <a16:creationId xmlns:a16="http://schemas.microsoft.com/office/drawing/2014/main" id="{07423DB6-4DDE-FF96-A6D6-1ED6A40C6BE2}"/>
              </a:ext>
            </a:extLst>
          </p:cNvPr>
          <p:cNvSpPr/>
          <p:nvPr/>
        </p:nvSpPr>
        <p:spPr>
          <a:xfrm>
            <a:off x="8298239" y="3931466"/>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p:txBody>
      </p:sp>
      <p:cxnSp>
        <p:nvCxnSpPr>
          <p:cNvPr id="230" name="Straight Connector 229">
            <a:extLst>
              <a:ext uri="{FF2B5EF4-FFF2-40B4-BE49-F238E27FC236}">
                <a16:creationId xmlns:a16="http://schemas.microsoft.com/office/drawing/2014/main" id="{403BF9A0-2CBF-F0C0-C907-AAB6719F9D4F}"/>
              </a:ext>
            </a:extLst>
          </p:cNvPr>
          <p:cNvCxnSpPr/>
          <p:nvPr/>
        </p:nvCxnSpPr>
        <p:spPr>
          <a:xfrm>
            <a:off x="7934600" y="4259032"/>
            <a:ext cx="158478" cy="0"/>
          </a:xfrm>
          <a:prstGeom prst="line">
            <a:avLst/>
          </a:prstGeom>
          <a:noFill/>
          <a:ln w="25400" cap="flat" cmpd="sng" algn="ctr">
            <a:solidFill>
              <a:srgbClr val="FF0000"/>
            </a:solidFill>
            <a:prstDash val="solid"/>
          </a:ln>
          <a:effectLst/>
        </p:spPr>
      </p:cxnSp>
      <p:cxnSp>
        <p:nvCxnSpPr>
          <p:cNvPr id="231" name="Straight Connector 230">
            <a:extLst>
              <a:ext uri="{FF2B5EF4-FFF2-40B4-BE49-F238E27FC236}">
                <a16:creationId xmlns:a16="http://schemas.microsoft.com/office/drawing/2014/main" id="{A75B0ED1-B95D-08A3-84B2-63739417FCD5}"/>
              </a:ext>
            </a:extLst>
          </p:cNvPr>
          <p:cNvCxnSpPr/>
          <p:nvPr/>
        </p:nvCxnSpPr>
        <p:spPr>
          <a:xfrm>
            <a:off x="7936923" y="5511605"/>
            <a:ext cx="158478" cy="0"/>
          </a:xfrm>
          <a:prstGeom prst="line">
            <a:avLst/>
          </a:prstGeom>
          <a:noFill/>
          <a:ln w="25400" cap="flat" cmpd="sng" algn="ctr">
            <a:solidFill>
              <a:srgbClr val="FF0000"/>
            </a:solidFill>
            <a:prstDash val="solid"/>
          </a:ln>
          <a:effectLst/>
        </p:spPr>
      </p:cxnSp>
      <p:cxnSp>
        <p:nvCxnSpPr>
          <p:cNvPr id="232" name="Straight Connector 231">
            <a:extLst>
              <a:ext uri="{FF2B5EF4-FFF2-40B4-BE49-F238E27FC236}">
                <a16:creationId xmlns:a16="http://schemas.microsoft.com/office/drawing/2014/main" id="{F40584D7-45B9-AD1E-1CD0-9C2E472B588E}"/>
              </a:ext>
            </a:extLst>
          </p:cNvPr>
          <p:cNvCxnSpPr/>
          <p:nvPr/>
        </p:nvCxnSpPr>
        <p:spPr>
          <a:xfrm>
            <a:off x="7936923" y="4889513"/>
            <a:ext cx="158478" cy="0"/>
          </a:xfrm>
          <a:prstGeom prst="line">
            <a:avLst/>
          </a:prstGeom>
          <a:noFill/>
          <a:ln w="25400" cap="flat" cmpd="sng" algn="ctr">
            <a:solidFill>
              <a:srgbClr val="FF0000"/>
            </a:solidFill>
            <a:prstDash val="solid"/>
          </a:ln>
          <a:effectLst/>
        </p:spPr>
      </p:cxnSp>
      <p:cxnSp>
        <p:nvCxnSpPr>
          <p:cNvPr id="233" name="Straight Connector 232">
            <a:extLst>
              <a:ext uri="{FF2B5EF4-FFF2-40B4-BE49-F238E27FC236}">
                <a16:creationId xmlns:a16="http://schemas.microsoft.com/office/drawing/2014/main" id="{B0D36B56-195F-D21D-C1E5-BC6B7D07C7FB}"/>
              </a:ext>
            </a:extLst>
          </p:cNvPr>
          <p:cNvCxnSpPr/>
          <p:nvPr/>
        </p:nvCxnSpPr>
        <p:spPr>
          <a:xfrm>
            <a:off x="7918129" y="2414935"/>
            <a:ext cx="158478" cy="0"/>
          </a:xfrm>
          <a:prstGeom prst="line">
            <a:avLst/>
          </a:prstGeom>
          <a:noFill/>
          <a:ln w="25400" cap="flat" cmpd="sng" algn="ctr">
            <a:solidFill>
              <a:srgbClr val="FF0000"/>
            </a:solidFill>
            <a:prstDash val="solid"/>
          </a:ln>
          <a:effectLst/>
        </p:spPr>
      </p:cxnSp>
      <p:cxnSp>
        <p:nvCxnSpPr>
          <p:cNvPr id="234" name="Straight Connector 233">
            <a:extLst>
              <a:ext uri="{FF2B5EF4-FFF2-40B4-BE49-F238E27FC236}">
                <a16:creationId xmlns:a16="http://schemas.microsoft.com/office/drawing/2014/main" id="{59FE8E67-E524-8520-4122-50077D52376D}"/>
              </a:ext>
            </a:extLst>
          </p:cNvPr>
          <p:cNvCxnSpPr/>
          <p:nvPr/>
        </p:nvCxnSpPr>
        <p:spPr>
          <a:xfrm>
            <a:off x="7918129" y="2209282"/>
            <a:ext cx="158478" cy="0"/>
          </a:xfrm>
          <a:prstGeom prst="line">
            <a:avLst/>
          </a:prstGeom>
          <a:noFill/>
          <a:ln w="25400" cap="flat" cmpd="sng" algn="ctr">
            <a:solidFill>
              <a:srgbClr val="FF0000"/>
            </a:solidFill>
            <a:prstDash val="solid"/>
          </a:ln>
          <a:effectLst/>
        </p:spPr>
      </p:cxnSp>
      <p:cxnSp>
        <p:nvCxnSpPr>
          <p:cNvPr id="235" name="Straight Connector 234">
            <a:extLst>
              <a:ext uri="{FF2B5EF4-FFF2-40B4-BE49-F238E27FC236}">
                <a16:creationId xmlns:a16="http://schemas.microsoft.com/office/drawing/2014/main" id="{9FC7FCA5-B876-3300-FCCC-D477915D16FA}"/>
              </a:ext>
            </a:extLst>
          </p:cNvPr>
          <p:cNvCxnSpPr/>
          <p:nvPr/>
        </p:nvCxnSpPr>
        <p:spPr>
          <a:xfrm>
            <a:off x="7934600" y="4471963"/>
            <a:ext cx="158478" cy="0"/>
          </a:xfrm>
          <a:prstGeom prst="line">
            <a:avLst/>
          </a:prstGeom>
          <a:noFill/>
          <a:ln w="25400" cap="flat" cmpd="sng" algn="ctr">
            <a:solidFill>
              <a:srgbClr val="FF0000"/>
            </a:solidFill>
            <a:prstDash val="solid"/>
          </a:ln>
          <a:effectLst/>
        </p:spPr>
      </p:cxnSp>
      <p:cxnSp>
        <p:nvCxnSpPr>
          <p:cNvPr id="236" name="Straight Connector 235">
            <a:extLst>
              <a:ext uri="{FF2B5EF4-FFF2-40B4-BE49-F238E27FC236}">
                <a16:creationId xmlns:a16="http://schemas.microsoft.com/office/drawing/2014/main" id="{D763D40A-0DB7-DBF3-5501-7D712145423D}"/>
              </a:ext>
            </a:extLst>
          </p:cNvPr>
          <p:cNvCxnSpPr/>
          <p:nvPr/>
        </p:nvCxnSpPr>
        <p:spPr>
          <a:xfrm>
            <a:off x="7934600" y="4680711"/>
            <a:ext cx="158478" cy="0"/>
          </a:xfrm>
          <a:prstGeom prst="line">
            <a:avLst/>
          </a:prstGeom>
          <a:noFill/>
          <a:ln w="25400" cap="flat" cmpd="sng" algn="ctr">
            <a:solidFill>
              <a:srgbClr val="FF0000"/>
            </a:solidFill>
            <a:prstDash val="solid"/>
          </a:ln>
          <a:effectLst/>
        </p:spPr>
      </p:cxnSp>
      <p:sp>
        <p:nvSpPr>
          <p:cNvPr id="237" name="Rectangle 236">
            <a:extLst>
              <a:ext uri="{FF2B5EF4-FFF2-40B4-BE49-F238E27FC236}">
                <a16:creationId xmlns:a16="http://schemas.microsoft.com/office/drawing/2014/main" id="{59929F09-3726-752E-97D4-D5142100A760}"/>
              </a:ext>
            </a:extLst>
          </p:cNvPr>
          <p:cNvSpPr/>
          <p:nvPr/>
        </p:nvSpPr>
        <p:spPr>
          <a:xfrm>
            <a:off x="8669755" y="1649188"/>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26</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38" name="Straight Connector 237">
            <a:extLst>
              <a:ext uri="{FF2B5EF4-FFF2-40B4-BE49-F238E27FC236}">
                <a16:creationId xmlns:a16="http://schemas.microsoft.com/office/drawing/2014/main" id="{4E586508-7226-0B34-033A-63ADDF1BD38A}"/>
              </a:ext>
            </a:extLst>
          </p:cNvPr>
          <p:cNvCxnSpPr/>
          <p:nvPr/>
        </p:nvCxnSpPr>
        <p:spPr>
          <a:xfrm>
            <a:off x="7920452" y="2829779"/>
            <a:ext cx="158478" cy="0"/>
          </a:xfrm>
          <a:prstGeom prst="line">
            <a:avLst/>
          </a:prstGeom>
          <a:noFill/>
          <a:ln w="25400" cap="flat" cmpd="sng" algn="ctr">
            <a:solidFill>
              <a:srgbClr val="FF0000"/>
            </a:solidFill>
            <a:prstDash val="solid"/>
          </a:ln>
          <a:effectLst/>
        </p:spPr>
      </p:cxnSp>
      <p:cxnSp>
        <p:nvCxnSpPr>
          <p:cNvPr id="239" name="Straight Connector 238">
            <a:extLst>
              <a:ext uri="{FF2B5EF4-FFF2-40B4-BE49-F238E27FC236}">
                <a16:creationId xmlns:a16="http://schemas.microsoft.com/office/drawing/2014/main" id="{917D96AD-B176-55B8-6164-891CA54F1415}"/>
              </a:ext>
            </a:extLst>
          </p:cNvPr>
          <p:cNvCxnSpPr/>
          <p:nvPr/>
        </p:nvCxnSpPr>
        <p:spPr>
          <a:xfrm>
            <a:off x="8385126" y="2209282"/>
            <a:ext cx="158478" cy="0"/>
          </a:xfrm>
          <a:prstGeom prst="line">
            <a:avLst/>
          </a:prstGeom>
          <a:noFill/>
          <a:ln w="25400" cap="flat" cmpd="sng" algn="ctr">
            <a:solidFill>
              <a:srgbClr val="FF0000"/>
            </a:solidFill>
            <a:prstDash val="solid"/>
          </a:ln>
          <a:effectLst/>
        </p:spPr>
      </p:cxnSp>
      <p:cxnSp>
        <p:nvCxnSpPr>
          <p:cNvPr id="240" name="Straight Connector 239">
            <a:extLst>
              <a:ext uri="{FF2B5EF4-FFF2-40B4-BE49-F238E27FC236}">
                <a16:creationId xmlns:a16="http://schemas.microsoft.com/office/drawing/2014/main" id="{D0DEEE28-EF4E-6BA7-D356-DBC812CEC65F}"/>
              </a:ext>
            </a:extLst>
          </p:cNvPr>
          <p:cNvCxnSpPr/>
          <p:nvPr/>
        </p:nvCxnSpPr>
        <p:spPr>
          <a:xfrm>
            <a:off x="7941448" y="5089690"/>
            <a:ext cx="158478" cy="0"/>
          </a:xfrm>
          <a:prstGeom prst="line">
            <a:avLst/>
          </a:prstGeom>
          <a:noFill/>
          <a:ln w="25400" cap="flat" cmpd="sng" algn="ctr">
            <a:solidFill>
              <a:srgbClr val="FF0000"/>
            </a:solidFill>
            <a:prstDash val="solid"/>
          </a:ln>
          <a:effectLst/>
        </p:spPr>
      </p:cxnSp>
      <p:cxnSp>
        <p:nvCxnSpPr>
          <p:cNvPr id="241" name="Straight Connector 240">
            <a:extLst>
              <a:ext uri="{FF2B5EF4-FFF2-40B4-BE49-F238E27FC236}">
                <a16:creationId xmlns:a16="http://schemas.microsoft.com/office/drawing/2014/main" id="{200FC34D-5141-99A3-01D6-55A9520DE4F3}"/>
              </a:ext>
            </a:extLst>
          </p:cNvPr>
          <p:cNvCxnSpPr/>
          <p:nvPr/>
        </p:nvCxnSpPr>
        <p:spPr>
          <a:xfrm>
            <a:off x="8346877" y="4467797"/>
            <a:ext cx="158478" cy="0"/>
          </a:xfrm>
          <a:prstGeom prst="line">
            <a:avLst/>
          </a:prstGeom>
          <a:noFill/>
          <a:ln w="25400" cap="flat" cmpd="sng" algn="ctr">
            <a:solidFill>
              <a:srgbClr val="FF0000"/>
            </a:solidFill>
            <a:prstDash val="solid"/>
          </a:ln>
          <a:effectLst/>
        </p:spPr>
      </p:cxnSp>
      <p:sp>
        <p:nvSpPr>
          <p:cNvPr id="242" name="Rectangle 241">
            <a:extLst>
              <a:ext uri="{FF2B5EF4-FFF2-40B4-BE49-F238E27FC236}">
                <a16:creationId xmlns:a16="http://schemas.microsoft.com/office/drawing/2014/main" id="{FC076B2A-BE23-9EF7-279E-172722D7E36A}"/>
              </a:ext>
            </a:extLst>
          </p:cNvPr>
          <p:cNvSpPr/>
          <p:nvPr/>
        </p:nvSpPr>
        <p:spPr>
          <a:xfrm>
            <a:off x="8602460" y="3928952"/>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p:txBody>
      </p:sp>
      <p:cxnSp>
        <p:nvCxnSpPr>
          <p:cNvPr id="243" name="Straight Connector 242">
            <a:extLst>
              <a:ext uri="{FF2B5EF4-FFF2-40B4-BE49-F238E27FC236}">
                <a16:creationId xmlns:a16="http://schemas.microsoft.com/office/drawing/2014/main" id="{0242BA9F-546B-B579-58C1-987C97CED21C}"/>
              </a:ext>
            </a:extLst>
          </p:cNvPr>
          <p:cNvCxnSpPr/>
          <p:nvPr/>
        </p:nvCxnSpPr>
        <p:spPr>
          <a:xfrm>
            <a:off x="7918129" y="3042142"/>
            <a:ext cx="158478" cy="0"/>
          </a:xfrm>
          <a:prstGeom prst="line">
            <a:avLst/>
          </a:prstGeom>
          <a:noFill/>
          <a:ln w="25400" cap="flat" cmpd="sng" algn="ctr">
            <a:solidFill>
              <a:srgbClr val="FF0000"/>
            </a:solidFill>
            <a:prstDash val="solid"/>
          </a:ln>
          <a:effectLst/>
        </p:spPr>
      </p:cxnSp>
      <p:cxnSp>
        <p:nvCxnSpPr>
          <p:cNvPr id="244" name="Straight Connector 243">
            <a:extLst>
              <a:ext uri="{FF2B5EF4-FFF2-40B4-BE49-F238E27FC236}">
                <a16:creationId xmlns:a16="http://schemas.microsoft.com/office/drawing/2014/main" id="{4EFF0E15-F853-9C85-7389-0AEE50A8B175}"/>
              </a:ext>
            </a:extLst>
          </p:cNvPr>
          <p:cNvCxnSpPr/>
          <p:nvPr/>
        </p:nvCxnSpPr>
        <p:spPr>
          <a:xfrm>
            <a:off x="7950112" y="5302053"/>
            <a:ext cx="158478" cy="0"/>
          </a:xfrm>
          <a:prstGeom prst="line">
            <a:avLst/>
          </a:prstGeom>
          <a:noFill/>
          <a:ln w="25400" cap="flat" cmpd="sng" algn="ctr">
            <a:solidFill>
              <a:srgbClr val="FF0000"/>
            </a:solidFill>
            <a:prstDash val="solid"/>
          </a:ln>
          <a:effectLst/>
        </p:spPr>
      </p:cxnSp>
      <p:cxnSp>
        <p:nvCxnSpPr>
          <p:cNvPr id="245" name="Straight Connector 244">
            <a:extLst>
              <a:ext uri="{FF2B5EF4-FFF2-40B4-BE49-F238E27FC236}">
                <a16:creationId xmlns:a16="http://schemas.microsoft.com/office/drawing/2014/main" id="{8F3869B0-1CDE-902E-9905-6168F13CA789}"/>
              </a:ext>
            </a:extLst>
          </p:cNvPr>
          <p:cNvCxnSpPr>
            <a:cxnSpLocks/>
          </p:cNvCxnSpPr>
          <p:nvPr/>
        </p:nvCxnSpPr>
        <p:spPr>
          <a:xfrm>
            <a:off x="7908505" y="1786971"/>
            <a:ext cx="158478" cy="0"/>
          </a:xfrm>
          <a:prstGeom prst="line">
            <a:avLst/>
          </a:prstGeom>
          <a:noFill/>
          <a:ln w="25400" cap="flat" cmpd="sng" algn="ctr">
            <a:solidFill>
              <a:srgbClr val="FF0000"/>
            </a:solidFill>
            <a:prstDash val="solid"/>
          </a:ln>
          <a:effectLst/>
        </p:spPr>
      </p:cxnSp>
      <p:cxnSp>
        <p:nvCxnSpPr>
          <p:cNvPr id="246" name="Straight Connector 245">
            <a:extLst>
              <a:ext uri="{FF2B5EF4-FFF2-40B4-BE49-F238E27FC236}">
                <a16:creationId xmlns:a16="http://schemas.microsoft.com/office/drawing/2014/main" id="{AE8C4642-05B9-8676-D3E0-2F155A5AE2CC}"/>
              </a:ext>
            </a:extLst>
          </p:cNvPr>
          <p:cNvCxnSpPr/>
          <p:nvPr/>
        </p:nvCxnSpPr>
        <p:spPr>
          <a:xfrm>
            <a:off x="8371110" y="3037823"/>
            <a:ext cx="158478" cy="0"/>
          </a:xfrm>
          <a:prstGeom prst="line">
            <a:avLst/>
          </a:prstGeom>
          <a:noFill/>
          <a:ln w="25400" cap="flat" cmpd="sng" algn="ctr">
            <a:solidFill>
              <a:srgbClr val="FF0000"/>
            </a:solidFill>
            <a:prstDash val="solid"/>
          </a:ln>
          <a:effectLst/>
        </p:spPr>
      </p:cxnSp>
      <p:sp>
        <p:nvSpPr>
          <p:cNvPr id="247" name="Rectangle 246">
            <a:extLst>
              <a:ext uri="{FF2B5EF4-FFF2-40B4-BE49-F238E27FC236}">
                <a16:creationId xmlns:a16="http://schemas.microsoft.com/office/drawing/2014/main" id="{638131C8-FFCB-CA77-B5B5-24657C971446}"/>
              </a:ext>
            </a:extLst>
          </p:cNvPr>
          <p:cNvSpPr/>
          <p:nvPr/>
        </p:nvSpPr>
        <p:spPr>
          <a:xfrm>
            <a:off x="8971048" y="1649187"/>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25</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48" name="Straight Connector 247">
            <a:extLst>
              <a:ext uri="{FF2B5EF4-FFF2-40B4-BE49-F238E27FC236}">
                <a16:creationId xmlns:a16="http://schemas.microsoft.com/office/drawing/2014/main" id="{7D4E57E9-3A90-C3D7-D4E8-786866C9E176}"/>
              </a:ext>
            </a:extLst>
          </p:cNvPr>
          <p:cNvCxnSpPr/>
          <p:nvPr/>
        </p:nvCxnSpPr>
        <p:spPr>
          <a:xfrm>
            <a:off x="8352967" y="5308506"/>
            <a:ext cx="158478" cy="0"/>
          </a:xfrm>
          <a:prstGeom prst="line">
            <a:avLst/>
          </a:prstGeom>
          <a:noFill/>
          <a:ln w="25400" cap="flat" cmpd="sng" algn="ctr">
            <a:solidFill>
              <a:srgbClr val="FF0000"/>
            </a:solidFill>
            <a:prstDash val="solid"/>
          </a:ln>
          <a:effectLst/>
        </p:spPr>
      </p:cxnSp>
      <p:sp>
        <p:nvSpPr>
          <p:cNvPr id="249" name="Rectangle 248">
            <a:extLst>
              <a:ext uri="{FF2B5EF4-FFF2-40B4-BE49-F238E27FC236}">
                <a16:creationId xmlns:a16="http://schemas.microsoft.com/office/drawing/2014/main" id="{7BECC633-4C7D-D864-8083-2CA2CD04C24A}"/>
              </a:ext>
            </a:extLst>
          </p:cNvPr>
          <p:cNvSpPr/>
          <p:nvPr/>
        </p:nvSpPr>
        <p:spPr>
          <a:xfrm>
            <a:off x="8855417" y="3921208"/>
            <a:ext cx="304221" cy="1538883"/>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p:txBody>
      </p:sp>
      <p:cxnSp>
        <p:nvCxnSpPr>
          <p:cNvPr id="250" name="Straight Connector 249">
            <a:extLst>
              <a:ext uri="{FF2B5EF4-FFF2-40B4-BE49-F238E27FC236}">
                <a16:creationId xmlns:a16="http://schemas.microsoft.com/office/drawing/2014/main" id="{49511E8C-CCE6-150E-79FB-CD43C6E66C58}"/>
              </a:ext>
            </a:extLst>
          </p:cNvPr>
          <p:cNvCxnSpPr/>
          <p:nvPr/>
        </p:nvCxnSpPr>
        <p:spPr>
          <a:xfrm>
            <a:off x="8754570" y="3024637"/>
            <a:ext cx="158478" cy="0"/>
          </a:xfrm>
          <a:prstGeom prst="line">
            <a:avLst/>
          </a:prstGeom>
          <a:noFill/>
          <a:ln w="25400" cap="flat" cmpd="sng" algn="ctr">
            <a:solidFill>
              <a:srgbClr val="FF0000"/>
            </a:solidFill>
            <a:prstDash val="solid"/>
          </a:ln>
          <a:effectLst/>
        </p:spPr>
      </p:cxnSp>
      <p:cxnSp>
        <p:nvCxnSpPr>
          <p:cNvPr id="251" name="Straight Connector 250">
            <a:extLst>
              <a:ext uri="{FF2B5EF4-FFF2-40B4-BE49-F238E27FC236}">
                <a16:creationId xmlns:a16="http://schemas.microsoft.com/office/drawing/2014/main" id="{35544F66-B9CC-24C3-C940-BCAE278B535C}"/>
              </a:ext>
            </a:extLst>
          </p:cNvPr>
          <p:cNvCxnSpPr/>
          <p:nvPr/>
        </p:nvCxnSpPr>
        <p:spPr>
          <a:xfrm>
            <a:off x="8389957" y="2399135"/>
            <a:ext cx="158478" cy="0"/>
          </a:xfrm>
          <a:prstGeom prst="line">
            <a:avLst/>
          </a:prstGeom>
          <a:noFill/>
          <a:ln w="25400" cap="flat" cmpd="sng" algn="ctr">
            <a:solidFill>
              <a:srgbClr val="FF0000"/>
            </a:solidFill>
            <a:prstDash val="solid"/>
          </a:ln>
          <a:effectLst/>
        </p:spPr>
      </p:cxnSp>
      <p:cxnSp>
        <p:nvCxnSpPr>
          <p:cNvPr id="252" name="Straight Connector 251">
            <a:extLst>
              <a:ext uri="{FF2B5EF4-FFF2-40B4-BE49-F238E27FC236}">
                <a16:creationId xmlns:a16="http://schemas.microsoft.com/office/drawing/2014/main" id="{91AF3E80-49B8-6F16-23EC-D615BF2E95CB}"/>
              </a:ext>
            </a:extLst>
          </p:cNvPr>
          <p:cNvCxnSpPr/>
          <p:nvPr/>
        </p:nvCxnSpPr>
        <p:spPr>
          <a:xfrm>
            <a:off x="8635759" y="5310442"/>
            <a:ext cx="158478" cy="0"/>
          </a:xfrm>
          <a:prstGeom prst="line">
            <a:avLst/>
          </a:prstGeom>
          <a:noFill/>
          <a:ln w="25400" cap="flat" cmpd="sng" algn="ctr">
            <a:solidFill>
              <a:srgbClr val="FF0000"/>
            </a:solidFill>
            <a:prstDash val="solid"/>
          </a:ln>
          <a:effectLst/>
        </p:spPr>
      </p:cxnSp>
      <p:cxnSp>
        <p:nvCxnSpPr>
          <p:cNvPr id="253" name="Straight Connector 252">
            <a:extLst>
              <a:ext uri="{FF2B5EF4-FFF2-40B4-BE49-F238E27FC236}">
                <a16:creationId xmlns:a16="http://schemas.microsoft.com/office/drawing/2014/main" id="{F6999CF0-834D-395D-FDCB-DA91EF79AE3C}"/>
              </a:ext>
            </a:extLst>
          </p:cNvPr>
          <p:cNvCxnSpPr/>
          <p:nvPr/>
        </p:nvCxnSpPr>
        <p:spPr>
          <a:xfrm>
            <a:off x="8343135" y="4689100"/>
            <a:ext cx="158478" cy="0"/>
          </a:xfrm>
          <a:prstGeom prst="line">
            <a:avLst/>
          </a:prstGeom>
          <a:noFill/>
          <a:ln w="25400" cap="flat" cmpd="sng" algn="ctr">
            <a:solidFill>
              <a:srgbClr val="FF0000"/>
            </a:solidFill>
            <a:prstDash val="solid"/>
          </a:ln>
          <a:effectLst/>
        </p:spPr>
      </p:cxnSp>
      <p:sp>
        <p:nvSpPr>
          <p:cNvPr id="254" name="Rectangle 253">
            <a:extLst>
              <a:ext uri="{FF2B5EF4-FFF2-40B4-BE49-F238E27FC236}">
                <a16:creationId xmlns:a16="http://schemas.microsoft.com/office/drawing/2014/main" id="{78122A35-62B7-AC3C-4BC5-C69346E1610F}"/>
              </a:ext>
            </a:extLst>
          </p:cNvPr>
          <p:cNvSpPr/>
          <p:nvPr/>
        </p:nvSpPr>
        <p:spPr>
          <a:xfrm>
            <a:off x="1828938" y="5935005"/>
            <a:ext cx="8401574" cy="338554"/>
          </a:xfrm>
          <a:prstGeom prst="rect">
            <a:avLst/>
          </a:prstGeom>
        </p:spPr>
        <p:txBody>
          <a:bodyPr wrap="square">
            <a:spAutoFit/>
          </a:bodyPr>
          <a:lstStyle/>
          <a:p>
            <a:pPr defTabSz="457200">
              <a:buClrTx/>
              <a:buFontTx/>
              <a:buNone/>
            </a:pPr>
            <a:r>
              <a:rPr lang="en-US" sz="1600" b="1" kern="1200" dirty="0">
                <a:solidFill>
                  <a:srgbClr val="C0504D"/>
                </a:solidFill>
                <a:latin typeface="Times New Roman" panose="02020603050405020304" pitchFamily="18" charset="0"/>
                <a:ea typeface="+mn-ea"/>
                <a:cs typeface="Times New Roman" panose="02020603050405020304" pitchFamily="18" charset="0"/>
              </a:rPr>
              <a:t>0→1 0→4 0→7 1→2 1→3 1→7 2→3 2→6 3→6 4→5 4→6 4→7 5→2 5→6 7→2 7→5 </a:t>
            </a:r>
          </a:p>
        </p:txBody>
      </p:sp>
      <p:sp>
        <p:nvSpPr>
          <p:cNvPr id="255" name="TextBox 254">
            <a:extLst>
              <a:ext uri="{FF2B5EF4-FFF2-40B4-BE49-F238E27FC236}">
                <a16:creationId xmlns:a16="http://schemas.microsoft.com/office/drawing/2014/main" id="{6273343B-83B2-749D-F768-2A3312CCECD1}"/>
              </a:ext>
            </a:extLst>
          </p:cNvPr>
          <p:cNvSpPr txBox="1"/>
          <p:nvPr/>
        </p:nvSpPr>
        <p:spPr>
          <a:xfrm>
            <a:off x="184643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1</a:t>
            </a:r>
          </a:p>
        </p:txBody>
      </p:sp>
      <p:sp>
        <p:nvSpPr>
          <p:cNvPr id="256" name="TextBox 255">
            <a:extLst>
              <a:ext uri="{FF2B5EF4-FFF2-40B4-BE49-F238E27FC236}">
                <a16:creationId xmlns:a16="http://schemas.microsoft.com/office/drawing/2014/main" id="{4A9FDB1A-93A1-CB20-0E3D-AD0115265F45}"/>
              </a:ext>
            </a:extLst>
          </p:cNvPr>
          <p:cNvSpPr txBox="1"/>
          <p:nvPr/>
        </p:nvSpPr>
        <p:spPr>
          <a:xfrm>
            <a:off x="258461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2</a:t>
            </a:r>
          </a:p>
        </p:txBody>
      </p:sp>
      <p:sp>
        <p:nvSpPr>
          <p:cNvPr id="257" name="TextBox 256">
            <a:extLst>
              <a:ext uri="{FF2B5EF4-FFF2-40B4-BE49-F238E27FC236}">
                <a16:creationId xmlns:a16="http://schemas.microsoft.com/office/drawing/2014/main" id="{7F9FE3E7-1503-19E5-0C6A-76480E0C72A3}"/>
              </a:ext>
            </a:extLst>
          </p:cNvPr>
          <p:cNvSpPr txBox="1"/>
          <p:nvPr/>
        </p:nvSpPr>
        <p:spPr>
          <a:xfrm>
            <a:off x="332279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3</a:t>
            </a:r>
          </a:p>
        </p:txBody>
      </p:sp>
      <p:sp>
        <p:nvSpPr>
          <p:cNvPr id="258" name="Rectangle 257">
            <a:extLst>
              <a:ext uri="{FF2B5EF4-FFF2-40B4-BE49-F238E27FC236}">
                <a16:creationId xmlns:a16="http://schemas.microsoft.com/office/drawing/2014/main" id="{0B04E27E-6730-A43C-F923-FF7A349CF77A}"/>
              </a:ext>
            </a:extLst>
          </p:cNvPr>
          <p:cNvSpPr/>
          <p:nvPr/>
        </p:nvSpPr>
        <p:spPr>
          <a:xfrm>
            <a:off x="4060979" y="5621776"/>
            <a:ext cx="4352474" cy="338554"/>
          </a:xfrm>
          <a:prstGeom prst="rect">
            <a:avLst/>
          </a:prstGeom>
        </p:spPr>
        <p:txBody>
          <a:bodyPr wrap="none">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(converged, no further changes, so stop here)</a:t>
            </a:r>
            <a:endParaRPr lang="en-US" sz="1600" kern="1200" dirty="0">
              <a:solidFill>
                <a:prstClr val="black"/>
              </a:solidFill>
              <a:latin typeface="Calibri"/>
              <a:ea typeface="+mn-ea"/>
              <a:cs typeface="+mn-cs"/>
            </a:endParaRPr>
          </a:p>
        </p:txBody>
      </p:sp>
      <p:sp>
        <p:nvSpPr>
          <p:cNvPr id="259" name="TextBox 258">
            <a:extLst>
              <a:ext uri="{FF2B5EF4-FFF2-40B4-BE49-F238E27FC236}">
                <a16:creationId xmlns:a16="http://schemas.microsoft.com/office/drawing/2014/main" id="{C5F8CC0D-2A52-7AE2-95FC-0B730819255B}"/>
              </a:ext>
            </a:extLst>
          </p:cNvPr>
          <p:cNvSpPr txBox="1"/>
          <p:nvPr/>
        </p:nvSpPr>
        <p:spPr>
          <a:xfrm>
            <a:off x="4634555" y="6215574"/>
            <a:ext cx="2513363" cy="369332"/>
          </a:xfrm>
          <a:prstGeom prst="rect">
            <a:avLst/>
          </a:prstGeom>
          <a:solidFill>
            <a:sysClr val="window" lastClr="FFFFFF"/>
          </a:solidFill>
          <a:ln w="254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Order of edge relaxations </a:t>
            </a:r>
            <a:endParaRPr kumimoji="0" lang="en-S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0" name="TextBox 259">
            <a:extLst>
              <a:ext uri="{FF2B5EF4-FFF2-40B4-BE49-F238E27FC236}">
                <a16:creationId xmlns:a16="http://schemas.microsoft.com/office/drawing/2014/main" id="{D2429782-2CE9-F740-0A8E-56CDE23E72E8}"/>
              </a:ext>
            </a:extLst>
          </p:cNvPr>
          <p:cNvSpPr txBox="1"/>
          <p:nvPr/>
        </p:nvSpPr>
        <p:spPr>
          <a:xfrm>
            <a:off x="9421656" y="4411024"/>
            <a:ext cx="2529341" cy="1015663"/>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Reverse order of edge relaxations will result in slower convergence </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607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500"/>
                                        <p:tgtEl>
                                          <p:spTgt spid="177"/>
                                        </p:tgtEl>
                                      </p:cBhvr>
                                    </p:animEffect>
                                  </p:childTnLst>
                                </p:cTn>
                              </p:par>
                              <p:par>
                                <p:cTn id="8" presetID="9"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dissolve">
                                      <p:cBhvr>
                                        <p:cTn id="10" dur="500"/>
                                        <p:tgtEl>
                                          <p:spTgt spid="178"/>
                                        </p:tgtEl>
                                      </p:cBhvr>
                                    </p:animEffect>
                                  </p:childTnLst>
                                </p:cTn>
                              </p:par>
                              <p:par>
                                <p:cTn id="11" presetID="9"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dissolve">
                                      <p:cBhvr>
                                        <p:cTn id="13" dur="500"/>
                                        <p:tgtEl>
                                          <p:spTgt spid="179"/>
                                        </p:tgtEl>
                                      </p:cBhvr>
                                    </p:animEffect>
                                  </p:childTnLst>
                                </p:cTn>
                              </p:par>
                              <p:par>
                                <p:cTn id="14" presetID="9" presetClass="entr" presetSubtype="0" fill="hold"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dissolve">
                                      <p:cBhvr>
                                        <p:cTn id="16" dur="500"/>
                                        <p:tgtEl>
                                          <p:spTgt spid="180"/>
                                        </p:tgtEl>
                                      </p:cBhvr>
                                    </p:animEffect>
                                  </p:childTnLst>
                                </p:cTn>
                              </p:par>
                              <p:par>
                                <p:cTn id="17" presetID="9"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dissolve">
                                      <p:cBhvr>
                                        <p:cTn id="19" dur="500"/>
                                        <p:tgtEl>
                                          <p:spTgt spid="181"/>
                                        </p:tgtEl>
                                      </p:cBhvr>
                                    </p:animEffect>
                                  </p:childTnLst>
                                </p:cTn>
                              </p:par>
                              <p:par>
                                <p:cTn id="20" presetID="9" presetClass="entr" presetSubtype="0" fill="hold" nodeType="with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dissolve">
                                      <p:cBhvr>
                                        <p:cTn id="22" dur="500"/>
                                        <p:tgtEl>
                                          <p:spTgt spid="182"/>
                                        </p:tgtEl>
                                      </p:cBhvr>
                                    </p:animEffect>
                                  </p:childTnLst>
                                </p:cTn>
                              </p:par>
                              <p:par>
                                <p:cTn id="23" presetID="9" presetClass="entr" presetSubtype="0"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dissolve">
                                      <p:cBhvr>
                                        <p:cTn id="25" dur="500"/>
                                        <p:tgtEl>
                                          <p:spTgt spid="183"/>
                                        </p:tgtEl>
                                      </p:cBhvr>
                                    </p:animEffect>
                                  </p:childTnLst>
                                </p:cTn>
                              </p:par>
                              <p:par>
                                <p:cTn id="26" presetID="9" presetClass="entr" presetSubtype="0" fill="hold" nodeType="with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dissolve">
                                      <p:cBhvr>
                                        <p:cTn id="28" dur="500"/>
                                        <p:tgtEl>
                                          <p:spTgt spid="184"/>
                                        </p:tgtEl>
                                      </p:cBhvr>
                                    </p:animEffect>
                                  </p:childTnLst>
                                </p:cTn>
                              </p:par>
                              <p:par>
                                <p:cTn id="29" presetID="9" presetClass="entr" presetSubtype="0" fill="hold"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dissolve">
                                      <p:cBhvr>
                                        <p:cTn id="31" dur="500"/>
                                        <p:tgtEl>
                                          <p:spTgt spid="185"/>
                                        </p:tgtEl>
                                      </p:cBhvr>
                                    </p:animEffect>
                                  </p:childTnLst>
                                </p:cTn>
                              </p:par>
                              <p:par>
                                <p:cTn id="32" presetID="9" presetClass="entr" presetSubtype="0" fill="hold"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dissolve">
                                      <p:cBhvr>
                                        <p:cTn id="34" dur="500"/>
                                        <p:tgtEl>
                                          <p:spTgt spid="186"/>
                                        </p:tgtEl>
                                      </p:cBhvr>
                                    </p:animEffect>
                                  </p:childTnLst>
                                </p:cTn>
                              </p:par>
                              <p:par>
                                <p:cTn id="35" presetID="9"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dissolve">
                                      <p:cBhvr>
                                        <p:cTn id="37" dur="500"/>
                                        <p:tgtEl>
                                          <p:spTgt spid="187"/>
                                        </p:tgtEl>
                                      </p:cBhvr>
                                    </p:animEffect>
                                  </p:childTnLst>
                                </p:cTn>
                              </p:par>
                              <p:par>
                                <p:cTn id="38" presetID="9" presetClass="entr" presetSubtype="0" fill="hold"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dissolve">
                                      <p:cBhvr>
                                        <p:cTn id="40" dur="500"/>
                                        <p:tgtEl>
                                          <p:spTgt spid="188"/>
                                        </p:tgtEl>
                                      </p:cBhvr>
                                    </p:animEffect>
                                  </p:childTnLst>
                                </p:cTn>
                              </p:par>
                              <p:par>
                                <p:cTn id="41" presetID="9" presetClass="entr" presetSubtype="0" fill="hold"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dissolve">
                                      <p:cBhvr>
                                        <p:cTn id="43" dur="500"/>
                                        <p:tgtEl>
                                          <p:spTgt spid="189"/>
                                        </p:tgtEl>
                                      </p:cBhvr>
                                    </p:animEffect>
                                  </p:childTnLst>
                                </p:cTn>
                              </p:par>
                              <p:par>
                                <p:cTn id="44" presetID="9" presetClass="entr" presetSubtype="0" fill="hold"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dissolve">
                                      <p:cBhvr>
                                        <p:cTn id="46" dur="500"/>
                                        <p:tgtEl>
                                          <p:spTgt spid="190"/>
                                        </p:tgtEl>
                                      </p:cBhvr>
                                    </p:animEffect>
                                  </p:childTnLst>
                                </p:cTn>
                              </p:par>
                              <p:par>
                                <p:cTn id="47" presetID="9" presetClass="entr" presetSubtype="0" fill="hold"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dissolve">
                                      <p:cBhvr>
                                        <p:cTn id="49" dur="500"/>
                                        <p:tgtEl>
                                          <p:spTgt spid="19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dissolve">
                                      <p:cBhvr>
                                        <p:cTn id="52" dur="500"/>
                                        <p:tgtEl>
                                          <p:spTgt spid="19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dissolve">
                                      <p:cBhvr>
                                        <p:cTn id="55" dur="500"/>
                                        <p:tgtEl>
                                          <p:spTgt spid="19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94"/>
                                        </p:tgtEl>
                                        <p:attrNameLst>
                                          <p:attrName>style.visibility</p:attrName>
                                        </p:attrNameLst>
                                      </p:cBhvr>
                                      <p:to>
                                        <p:strVal val="visible"/>
                                      </p:to>
                                    </p:set>
                                    <p:animEffect transition="in" filter="dissolve">
                                      <p:cBhvr>
                                        <p:cTn id="58" dur="500"/>
                                        <p:tgtEl>
                                          <p:spTgt spid="19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animEffect transition="in" filter="dissolve">
                                      <p:cBhvr>
                                        <p:cTn id="61" dur="500"/>
                                        <p:tgtEl>
                                          <p:spTgt spid="19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96"/>
                                        </p:tgtEl>
                                        <p:attrNameLst>
                                          <p:attrName>style.visibility</p:attrName>
                                        </p:attrNameLst>
                                      </p:cBhvr>
                                      <p:to>
                                        <p:strVal val="visible"/>
                                      </p:to>
                                    </p:set>
                                    <p:animEffect transition="in" filter="dissolve">
                                      <p:cBhvr>
                                        <p:cTn id="64" dur="500"/>
                                        <p:tgtEl>
                                          <p:spTgt spid="19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dissolve">
                                      <p:cBhvr>
                                        <p:cTn id="67" dur="500"/>
                                        <p:tgtEl>
                                          <p:spTgt spid="19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98"/>
                                        </p:tgtEl>
                                        <p:attrNameLst>
                                          <p:attrName>style.visibility</p:attrName>
                                        </p:attrNameLst>
                                      </p:cBhvr>
                                      <p:to>
                                        <p:strVal val="visible"/>
                                      </p:to>
                                    </p:set>
                                    <p:animEffect transition="in" filter="dissolve">
                                      <p:cBhvr>
                                        <p:cTn id="70" dur="500"/>
                                        <p:tgtEl>
                                          <p:spTgt spid="198"/>
                                        </p:tgtEl>
                                      </p:cBhvr>
                                    </p:animEffect>
                                  </p:childTnLst>
                                </p:cTn>
                              </p:par>
                              <p:par>
                                <p:cTn id="71" presetID="9" presetClass="entr" presetSubtype="0" fill="hold" nodeType="withEffect">
                                  <p:stCondLst>
                                    <p:cond delay="0"/>
                                  </p:stCondLst>
                                  <p:childTnLst>
                                    <p:set>
                                      <p:cBhvr>
                                        <p:cTn id="72" dur="1" fill="hold">
                                          <p:stCondLst>
                                            <p:cond delay="0"/>
                                          </p:stCondLst>
                                        </p:cTn>
                                        <p:tgtEl>
                                          <p:spTgt spid="199"/>
                                        </p:tgtEl>
                                        <p:attrNameLst>
                                          <p:attrName>style.visibility</p:attrName>
                                        </p:attrNameLst>
                                      </p:cBhvr>
                                      <p:to>
                                        <p:strVal val="visible"/>
                                      </p:to>
                                    </p:set>
                                    <p:animEffect transition="in" filter="dissolve">
                                      <p:cBhvr>
                                        <p:cTn id="73" dur="500"/>
                                        <p:tgtEl>
                                          <p:spTgt spid="199"/>
                                        </p:tgtEl>
                                      </p:cBhvr>
                                    </p:animEffect>
                                  </p:childTnLst>
                                </p:cTn>
                              </p:par>
                              <p:par>
                                <p:cTn id="74" presetID="9" presetClass="entr" presetSubtype="0" fill="hold" nodeType="withEffect">
                                  <p:stCondLst>
                                    <p:cond delay="0"/>
                                  </p:stCondLst>
                                  <p:childTnLst>
                                    <p:set>
                                      <p:cBhvr>
                                        <p:cTn id="75" dur="1" fill="hold">
                                          <p:stCondLst>
                                            <p:cond delay="0"/>
                                          </p:stCondLst>
                                        </p:cTn>
                                        <p:tgtEl>
                                          <p:spTgt spid="200"/>
                                        </p:tgtEl>
                                        <p:attrNameLst>
                                          <p:attrName>style.visibility</p:attrName>
                                        </p:attrNameLst>
                                      </p:cBhvr>
                                      <p:to>
                                        <p:strVal val="visible"/>
                                      </p:to>
                                    </p:set>
                                    <p:animEffect transition="in" filter="dissolve">
                                      <p:cBhvr>
                                        <p:cTn id="76" dur="500"/>
                                        <p:tgtEl>
                                          <p:spTgt spid="20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dissolve">
                                      <p:cBhvr>
                                        <p:cTn id="79" dur="500"/>
                                        <p:tgtEl>
                                          <p:spTgt spid="20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Effect transition="in" filter="dissolve">
                                      <p:cBhvr>
                                        <p:cTn id="82" dur="500"/>
                                        <p:tgtEl>
                                          <p:spTgt spid="20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03"/>
                                        </p:tgtEl>
                                        <p:attrNameLst>
                                          <p:attrName>style.visibility</p:attrName>
                                        </p:attrNameLst>
                                      </p:cBhvr>
                                      <p:to>
                                        <p:strVal val="visible"/>
                                      </p:to>
                                    </p:set>
                                    <p:animEffect transition="in" filter="dissolve">
                                      <p:cBhvr>
                                        <p:cTn id="85" dur="500"/>
                                        <p:tgtEl>
                                          <p:spTgt spid="20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04"/>
                                        </p:tgtEl>
                                        <p:attrNameLst>
                                          <p:attrName>style.visibility</p:attrName>
                                        </p:attrNameLst>
                                      </p:cBhvr>
                                      <p:to>
                                        <p:strVal val="visible"/>
                                      </p:to>
                                    </p:set>
                                    <p:animEffect transition="in" filter="dissolve">
                                      <p:cBhvr>
                                        <p:cTn id="88" dur="500"/>
                                        <p:tgtEl>
                                          <p:spTgt spid="20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animEffect transition="in" filter="dissolve">
                                      <p:cBhvr>
                                        <p:cTn id="91" dur="500"/>
                                        <p:tgtEl>
                                          <p:spTgt spid="20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06"/>
                                        </p:tgtEl>
                                        <p:attrNameLst>
                                          <p:attrName>style.visibility</p:attrName>
                                        </p:attrNameLst>
                                      </p:cBhvr>
                                      <p:to>
                                        <p:strVal val="visible"/>
                                      </p:to>
                                    </p:set>
                                    <p:animEffect transition="in" filter="dissolve">
                                      <p:cBhvr>
                                        <p:cTn id="94" dur="500"/>
                                        <p:tgtEl>
                                          <p:spTgt spid="20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07"/>
                                        </p:tgtEl>
                                        <p:attrNameLst>
                                          <p:attrName>style.visibility</p:attrName>
                                        </p:attrNameLst>
                                      </p:cBhvr>
                                      <p:to>
                                        <p:strVal val="visible"/>
                                      </p:to>
                                    </p:set>
                                    <p:animEffect transition="in" filter="dissolve">
                                      <p:cBhvr>
                                        <p:cTn id="97" dur="500"/>
                                        <p:tgtEl>
                                          <p:spTgt spid="20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08"/>
                                        </p:tgtEl>
                                        <p:attrNameLst>
                                          <p:attrName>style.visibility</p:attrName>
                                        </p:attrNameLst>
                                      </p:cBhvr>
                                      <p:to>
                                        <p:strVal val="visible"/>
                                      </p:to>
                                    </p:set>
                                    <p:animEffect transition="in" filter="dissolve">
                                      <p:cBhvr>
                                        <p:cTn id="100" dur="500"/>
                                        <p:tgtEl>
                                          <p:spTgt spid="20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dissolve">
                                      <p:cBhvr>
                                        <p:cTn id="103" dur="500"/>
                                        <p:tgtEl>
                                          <p:spTgt spid="20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10"/>
                                        </p:tgtEl>
                                        <p:attrNameLst>
                                          <p:attrName>style.visibility</p:attrName>
                                        </p:attrNameLst>
                                      </p:cBhvr>
                                      <p:to>
                                        <p:strVal val="visible"/>
                                      </p:to>
                                    </p:set>
                                    <p:animEffect transition="in" filter="dissolve">
                                      <p:cBhvr>
                                        <p:cTn id="106" dur="500"/>
                                        <p:tgtEl>
                                          <p:spTgt spid="21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dissolve">
                                      <p:cBhvr>
                                        <p:cTn id="109" dur="500"/>
                                        <p:tgtEl>
                                          <p:spTgt spid="21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212"/>
                                        </p:tgtEl>
                                        <p:attrNameLst>
                                          <p:attrName>style.visibility</p:attrName>
                                        </p:attrNameLst>
                                      </p:cBhvr>
                                      <p:to>
                                        <p:strVal val="visible"/>
                                      </p:to>
                                    </p:set>
                                    <p:animEffect transition="in" filter="dissolve">
                                      <p:cBhvr>
                                        <p:cTn id="112" dur="500"/>
                                        <p:tgtEl>
                                          <p:spTgt spid="21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213"/>
                                        </p:tgtEl>
                                        <p:attrNameLst>
                                          <p:attrName>style.visibility</p:attrName>
                                        </p:attrNameLst>
                                      </p:cBhvr>
                                      <p:to>
                                        <p:strVal val="visible"/>
                                      </p:to>
                                    </p:set>
                                    <p:animEffect transition="in" filter="dissolve">
                                      <p:cBhvr>
                                        <p:cTn id="115" dur="500"/>
                                        <p:tgtEl>
                                          <p:spTgt spid="21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214"/>
                                        </p:tgtEl>
                                        <p:attrNameLst>
                                          <p:attrName>style.visibility</p:attrName>
                                        </p:attrNameLst>
                                      </p:cBhvr>
                                      <p:to>
                                        <p:strVal val="visible"/>
                                      </p:to>
                                    </p:set>
                                    <p:animEffect transition="in" filter="dissolve">
                                      <p:cBhvr>
                                        <p:cTn id="118" dur="500"/>
                                        <p:tgtEl>
                                          <p:spTgt spid="21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dissolve">
                                      <p:cBhvr>
                                        <p:cTn id="121" dur="500"/>
                                        <p:tgtEl>
                                          <p:spTgt spid="21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16"/>
                                        </p:tgtEl>
                                        <p:attrNameLst>
                                          <p:attrName>style.visibility</p:attrName>
                                        </p:attrNameLst>
                                      </p:cBhvr>
                                      <p:to>
                                        <p:strVal val="visible"/>
                                      </p:to>
                                    </p:set>
                                    <p:animEffect transition="in" filter="dissolve">
                                      <p:cBhvr>
                                        <p:cTn id="124" dur="500"/>
                                        <p:tgtEl>
                                          <p:spTgt spid="216"/>
                                        </p:tgtEl>
                                      </p:cBhvr>
                                    </p:animEffect>
                                  </p:childTnLst>
                                </p:cTn>
                              </p:par>
                              <p:par>
                                <p:cTn id="125" presetID="9" presetClass="entr" presetSubtype="0" fill="hold" nodeType="withEffect">
                                  <p:stCondLst>
                                    <p:cond delay="0"/>
                                  </p:stCondLst>
                                  <p:childTnLst>
                                    <p:set>
                                      <p:cBhvr>
                                        <p:cTn id="126" dur="1" fill="hold">
                                          <p:stCondLst>
                                            <p:cond delay="0"/>
                                          </p:stCondLst>
                                        </p:cTn>
                                        <p:tgtEl>
                                          <p:spTgt spid="219"/>
                                        </p:tgtEl>
                                        <p:attrNameLst>
                                          <p:attrName>style.visibility</p:attrName>
                                        </p:attrNameLst>
                                      </p:cBhvr>
                                      <p:to>
                                        <p:strVal val="visible"/>
                                      </p:to>
                                    </p:set>
                                    <p:animEffect transition="in" filter="dissolve">
                                      <p:cBhvr>
                                        <p:cTn id="127" dur="500"/>
                                        <p:tgtEl>
                                          <p:spTgt spid="219"/>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217"/>
                                        </p:tgtEl>
                                        <p:attrNameLst>
                                          <p:attrName>style.visibility</p:attrName>
                                        </p:attrNameLst>
                                      </p:cBhvr>
                                      <p:to>
                                        <p:strVal val="visible"/>
                                      </p:to>
                                    </p:set>
                                    <p:animEffect transition="in" filter="dissolve">
                                      <p:cBhvr>
                                        <p:cTn id="130" dur="500"/>
                                        <p:tgtEl>
                                          <p:spTgt spid="217"/>
                                        </p:tgtEl>
                                      </p:cBhvr>
                                    </p:animEffect>
                                  </p:childTnLst>
                                </p:cTn>
                              </p:par>
                              <p:par>
                                <p:cTn id="131" presetID="9" presetClass="entr" presetSubtype="0" fill="hold" nodeType="withEffect">
                                  <p:stCondLst>
                                    <p:cond delay="0"/>
                                  </p:stCondLst>
                                  <p:childTnLst>
                                    <p:set>
                                      <p:cBhvr>
                                        <p:cTn id="132" dur="1" fill="hold">
                                          <p:stCondLst>
                                            <p:cond delay="0"/>
                                          </p:stCondLst>
                                        </p:cTn>
                                        <p:tgtEl>
                                          <p:spTgt spid="223"/>
                                        </p:tgtEl>
                                        <p:attrNameLst>
                                          <p:attrName>style.visibility</p:attrName>
                                        </p:attrNameLst>
                                      </p:cBhvr>
                                      <p:to>
                                        <p:strVal val="visible"/>
                                      </p:to>
                                    </p:set>
                                    <p:animEffect transition="in" filter="dissolve">
                                      <p:cBhvr>
                                        <p:cTn id="133" dur="500"/>
                                        <p:tgtEl>
                                          <p:spTgt spid="223"/>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221"/>
                                        </p:tgtEl>
                                        <p:attrNameLst>
                                          <p:attrName>style.visibility</p:attrName>
                                        </p:attrNameLst>
                                      </p:cBhvr>
                                      <p:to>
                                        <p:strVal val="visible"/>
                                      </p:to>
                                    </p:set>
                                    <p:animEffect transition="in" filter="dissolve">
                                      <p:cBhvr>
                                        <p:cTn id="136" dur="500"/>
                                        <p:tgtEl>
                                          <p:spTgt spid="221"/>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218"/>
                                        </p:tgtEl>
                                        <p:attrNameLst>
                                          <p:attrName>style.visibility</p:attrName>
                                        </p:attrNameLst>
                                      </p:cBhvr>
                                      <p:to>
                                        <p:strVal val="visible"/>
                                      </p:to>
                                    </p:set>
                                    <p:animEffect transition="in" filter="dissolve">
                                      <p:cBhvr>
                                        <p:cTn id="139" dur="500"/>
                                        <p:tgtEl>
                                          <p:spTgt spid="21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dissolve">
                                      <p:cBhvr>
                                        <p:cTn id="142" dur="500"/>
                                        <p:tgtEl>
                                          <p:spTgt spid="22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222"/>
                                        </p:tgtEl>
                                        <p:attrNameLst>
                                          <p:attrName>style.visibility</p:attrName>
                                        </p:attrNameLst>
                                      </p:cBhvr>
                                      <p:to>
                                        <p:strVal val="visible"/>
                                      </p:to>
                                    </p:set>
                                    <p:animEffect transition="in" filter="dissolve">
                                      <p:cBhvr>
                                        <p:cTn id="145" dur="500"/>
                                        <p:tgtEl>
                                          <p:spTgt spid="22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224"/>
                                        </p:tgtEl>
                                        <p:attrNameLst>
                                          <p:attrName>style.visibility</p:attrName>
                                        </p:attrNameLst>
                                      </p:cBhvr>
                                      <p:to>
                                        <p:strVal val="visible"/>
                                      </p:to>
                                    </p:set>
                                    <p:animEffect transition="in" filter="dissolve">
                                      <p:cBhvr>
                                        <p:cTn id="148" dur="500"/>
                                        <p:tgtEl>
                                          <p:spTgt spid="224"/>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245"/>
                                        </p:tgtEl>
                                        <p:attrNameLst>
                                          <p:attrName>style.visibility</p:attrName>
                                        </p:attrNameLst>
                                      </p:cBhvr>
                                      <p:to>
                                        <p:strVal val="visible"/>
                                      </p:to>
                                    </p:set>
                                    <p:animEffect transition="in" filter="dissolve">
                                      <p:cBhvr>
                                        <p:cTn id="153" dur="500"/>
                                        <p:tgtEl>
                                          <p:spTgt spid="24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228">
                                            <p:txEl>
                                              <p:pRg st="0" end="0"/>
                                            </p:txEl>
                                          </p:spTgt>
                                        </p:tgtEl>
                                        <p:attrNameLst>
                                          <p:attrName>style.visibility</p:attrName>
                                        </p:attrNameLst>
                                      </p:cBhvr>
                                      <p:to>
                                        <p:strVal val="visible"/>
                                      </p:to>
                                    </p:set>
                                    <p:animEffect transition="in" filter="dissolve">
                                      <p:cBhvr>
                                        <p:cTn id="158" dur="500"/>
                                        <p:tgtEl>
                                          <p:spTgt spid="228">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255"/>
                                        </p:tgtEl>
                                        <p:attrNameLst>
                                          <p:attrName>style.visibility</p:attrName>
                                        </p:attrNameLst>
                                      </p:cBhvr>
                                      <p:to>
                                        <p:strVal val="visible"/>
                                      </p:to>
                                    </p:set>
                                    <p:animEffect transition="in" filter="dissolve">
                                      <p:cBhvr>
                                        <p:cTn id="163" dur="500"/>
                                        <p:tgtEl>
                                          <p:spTgt spid="25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254"/>
                                        </p:tgtEl>
                                        <p:attrNameLst>
                                          <p:attrName>style.visibility</p:attrName>
                                        </p:attrNameLst>
                                      </p:cBhvr>
                                      <p:to>
                                        <p:strVal val="visible"/>
                                      </p:to>
                                    </p:set>
                                    <p:animEffect transition="in" filter="dissolve">
                                      <p:cBhvr>
                                        <p:cTn id="166" dur="500"/>
                                        <p:tgtEl>
                                          <p:spTgt spid="254"/>
                                        </p:tgtEl>
                                      </p:cBhvr>
                                    </p:animEffect>
                                  </p:childTnLst>
                                </p:cTn>
                              </p:par>
                            </p:childTnLst>
                          </p:cTn>
                        </p:par>
                      </p:childTnLst>
                    </p:cTn>
                  </p:par>
                  <p:par>
                    <p:cTn id="167" fill="hold">
                      <p:stCondLst>
                        <p:cond delay="indefinite"/>
                      </p:stCondLst>
                      <p:childTnLst>
                        <p:par>
                          <p:cTn id="168" fill="hold">
                            <p:stCondLst>
                              <p:cond delay="0"/>
                            </p:stCondLst>
                            <p:childTnLst>
                              <p:par>
                                <p:cTn id="169" presetID="7" presetClass="emph" presetSubtype="2" fill="hold" nodeType="clickEffect">
                                  <p:stCondLst>
                                    <p:cond delay="0"/>
                                  </p:stCondLst>
                                  <p:childTnLst>
                                    <p:animClr clrSpc="rgb" dir="cw">
                                      <p:cBhvr>
                                        <p:cTn id="170" dur="2000" fill="hold"/>
                                        <p:tgtEl>
                                          <p:spTgt spid="191"/>
                                        </p:tgtEl>
                                        <p:attrNameLst>
                                          <p:attrName>stroke.color</p:attrName>
                                        </p:attrNameLst>
                                      </p:cBhvr>
                                      <p:to>
                                        <a:schemeClr val="accent2"/>
                                      </p:to>
                                    </p:animClr>
                                    <p:set>
                                      <p:cBhvr>
                                        <p:cTn id="171" dur="2000" fill="hold"/>
                                        <p:tgtEl>
                                          <p:spTgt spid="191"/>
                                        </p:tgtEl>
                                        <p:attrNameLst>
                                          <p:attrName>stroke.on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225"/>
                                        </p:tgtEl>
                                        <p:attrNameLst>
                                          <p:attrName>style.visibility</p:attrName>
                                        </p:attrNameLst>
                                      </p:cBhvr>
                                      <p:to>
                                        <p:strVal val="visible"/>
                                      </p:to>
                                    </p:set>
                                    <p:animEffect transition="in" filter="dissolve">
                                      <p:cBhvr>
                                        <p:cTn id="176" dur="500"/>
                                        <p:tgtEl>
                                          <p:spTgt spid="225"/>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228">
                                            <p:txEl>
                                              <p:pRg st="1" end="1"/>
                                            </p:txEl>
                                          </p:spTgt>
                                        </p:tgtEl>
                                        <p:attrNameLst>
                                          <p:attrName>style.visibility</p:attrName>
                                        </p:attrNameLst>
                                      </p:cBhvr>
                                      <p:to>
                                        <p:strVal val="visible"/>
                                      </p:to>
                                    </p:set>
                                    <p:animEffect transition="in" filter="dissolve">
                                      <p:cBhvr>
                                        <p:cTn id="181" dur="500"/>
                                        <p:tgtEl>
                                          <p:spTgt spid="228">
                                            <p:txEl>
                                              <p:pRg st="1" end="1"/>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230"/>
                                        </p:tgtEl>
                                        <p:attrNameLst>
                                          <p:attrName>style.visibility</p:attrName>
                                        </p:attrNameLst>
                                      </p:cBhvr>
                                      <p:to>
                                        <p:strVal val="visible"/>
                                      </p:to>
                                    </p:set>
                                    <p:animEffect transition="in" filter="dissolve">
                                      <p:cBhvr>
                                        <p:cTn id="186" dur="500"/>
                                        <p:tgtEl>
                                          <p:spTgt spid="230"/>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229">
                                            <p:txEl>
                                              <p:pRg st="1" end="1"/>
                                            </p:txEl>
                                          </p:spTgt>
                                        </p:tgtEl>
                                        <p:attrNameLst>
                                          <p:attrName>style.visibility</p:attrName>
                                        </p:attrNameLst>
                                      </p:cBhvr>
                                      <p:to>
                                        <p:strVal val="visible"/>
                                      </p:to>
                                    </p:set>
                                    <p:animEffect transition="in" filter="dissolve">
                                      <p:cBhvr>
                                        <p:cTn id="191" dur="500"/>
                                        <p:tgtEl>
                                          <p:spTgt spid="229">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182"/>
                                        </p:tgtEl>
                                        <p:attrNameLst>
                                          <p:attrName>stroke.color</p:attrName>
                                        </p:attrNameLst>
                                      </p:cBhvr>
                                      <p:to>
                                        <a:schemeClr val="accent2"/>
                                      </p:to>
                                    </p:animClr>
                                    <p:set>
                                      <p:cBhvr>
                                        <p:cTn id="196" dur="2000" fill="hold"/>
                                        <p:tgtEl>
                                          <p:spTgt spid="182"/>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227"/>
                                        </p:tgtEl>
                                        <p:attrNameLst>
                                          <p:attrName>style.visibility</p:attrName>
                                        </p:attrNameLst>
                                      </p:cBhvr>
                                      <p:to>
                                        <p:strVal val="visible"/>
                                      </p:to>
                                    </p:set>
                                    <p:animEffect transition="in" filter="dissolve">
                                      <p:cBhvr>
                                        <p:cTn id="201" dur="500"/>
                                        <p:tgtEl>
                                          <p:spTgt spid="227"/>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228">
                                            <p:txEl>
                                              <p:pRg st="4" end="4"/>
                                            </p:txEl>
                                          </p:spTgt>
                                        </p:tgtEl>
                                        <p:attrNameLst>
                                          <p:attrName>style.visibility</p:attrName>
                                        </p:attrNameLst>
                                      </p:cBhvr>
                                      <p:to>
                                        <p:strVal val="visible"/>
                                      </p:to>
                                    </p:set>
                                    <p:animEffect transition="in" filter="dissolve">
                                      <p:cBhvr>
                                        <p:cTn id="206" dur="500"/>
                                        <p:tgtEl>
                                          <p:spTgt spid="228">
                                            <p:txEl>
                                              <p:pRg st="4" end="4"/>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232"/>
                                        </p:tgtEl>
                                        <p:attrNameLst>
                                          <p:attrName>style.visibility</p:attrName>
                                        </p:attrNameLst>
                                      </p:cBhvr>
                                      <p:to>
                                        <p:strVal val="visible"/>
                                      </p:to>
                                    </p:set>
                                    <p:animEffect transition="in" filter="dissolve">
                                      <p:cBhvr>
                                        <p:cTn id="211" dur="500"/>
                                        <p:tgtEl>
                                          <p:spTgt spid="232"/>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229">
                                            <p:txEl>
                                              <p:pRg st="4" end="4"/>
                                            </p:txEl>
                                          </p:spTgt>
                                        </p:tgtEl>
                                        <p:attrNameLst>
                                          <p:attrName>style.visibility</p:attrName>
                                        </p:attrNameLst>
                                      </p:cBhvr>
                                      <p:to>
                                        <p:strVal val="visible"/>
                                      </p:to>
                                    </p:set>
                                    <p:animEffect transition="in" filter="dissolve">
                                      <p:cBhvr>
                                        <p:cTn id="216" dur="500"/>
                                        <p:tgtEl>
                                          <p:spTgt spid="229">
                                            <p:txEl>
                                              <p:pRg st="4" end="4"/>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7" presetClass="emph" presetSubtype="2" fill="hold" nodeType="clickEffect">
                                  <p:stCondLst>
                                    <p:cond delay="0"/>
                                  </p:stCondLst>
                                  <p:childTnLst>
                                    <p:animClr clrSpc="rgb" dir="cw">
                                      <p:cBhvr>
                                        <p:cTn id="220" dur="2000" fill="hold"/>
                                        <p:tgtEl>
                                          <p:spTgt spid="189"/>
                                        </p:tgtEl>
                                        <p:attrNameLst>
                                          <p:attrName>stroke.color</p:attrName>
                                        </p:attrNameLst>
                                      </p:cBhvr>
                                      <p:to>
                                        <a:schemeClr val="accent2"/>
                                      </p:to>
                                    </p:animClr>
                                    <p:set>
                                      <p:cBhvr>
                                        <p:cTn id="221" dur="2000" fill="hold"/>
                                        <p:tgtEl>
                                          <p:spTgt spid="189"/>
                                        </p:tgtEl>
                                        <p:attrNameLst>
                                          <p:attrName>stroke.on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226"/>
                                        </p:tgtEl>
                                        <p:attrNameLst>
                                          <p:attrName>style.visibility</p:attrName>
                                        </p:attrNameLst>
                                      </p:cBhvr>
                                      <p:to>
                                        <p:strVal val="visible"/>
                                      </p:to>
                                    </p:set>
                                    <p:animEffect transition="in" filter="dissolve">
                                      <p:cBhvr>
                                        <p:cTn id="226" dur="500"/>
                                        <p:tgtEl>
                                          <p:spTgt spid="226"/>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228">
                                            <p:txEl>
                                              <p:pRg st="7" end="7"/>
                                            </p:txEl>
                                          </p:spTgt>
                                        </p:tgtEl>
                                        <p:attrNameLst>
                                          <p:attrName>style.visibility</p:attrName>
                                        </p:attrNameLst>
                                      </p:cBhvr>
                                      <p:to>
                                        <p:strVal val="visible"/>
                                      </p:to>
                                    </p:set>
                                    <p:animEffect transition="in" filter="dissolve">
                                      <p:cBhvr>
                                        <p:cTn id="231" dur="500"/>
                                        <p:tgtEl>
                                          <p:spTgt spid="228">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231"/>
                                        </p:tgtEl>
                                        <p:attrNameLst>
                                          <p:attrName>style.visibility</p:attrName>
                                        </p:attrNameLst>
                                      </p:cBhvr>
                                      <p:to>
                                        <p:strVal val="visible"/>
                                      </p:to>
                                    </p:set>
                                    <p:animEffect transition="in" filter="dissolve">
                                      <p:cBhvr>
                                        <p:cTn id="236" dur="500"/>
                                        <p:tgtEl>
                                          <p:spTgt spid="231"/>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229">
                                            <p:txEl>
                                              <p:pRg st="7" end="7"/>
                                            </p:txEl>
                                          </p:spTgt>
                                        </p:tgtEl>
                                        <p:attrNameLst>
                                          <p:attrName>style.visibility</p:attrName>
                                        </p:attrNameLst>
                                      </p:cBhvr>
                                      <p:to>
                                        <p:strVal val="visible"/>
                                      </p:to>
                                    </p:set>
                                    <p:animEffect transition="in" filter="dissolve">
                                      <p:cBhvr>
                                        <p:cTn id="241" dur="500"/>
                                        <p:tgtEl>
                                          <p:spTgt spid="229">
                                            <p:txEl>
                                              <p:pRg st="7" end="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2000" fill="hold"/>
                                        <p:tgtEl>
                                          <p:spTgt spid="178"/>
                                        </p:tgtEl>
                                        <p:attrNameLst>
                                          <p:attrName>stroke.color</p:attrName>
                                        </p:attrNameLst>
                                      </p:cBhvr>
                                      <p:to>
                                        <a:schemeClr val="accent2"/>
                                      </p:to>
                                    </p:animClr>
                                    <p:set>
                                      <p:cBhvr>
                                        <p:cTn id="246" dur="2000" fill="hold"/>
                                        <p:tgtEl>
                                          <p:spTgt spid="178"/>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234"/>
                                        </p:tgtEl>
                                        <p:attrNameLst>
                                          <p:attrName>style.visibility</p:attrName>
                                        </p:attrNameLst>
                                      </p:cBhvr>
                                      <p:to>
                                        <p:strVal val="visible"/>
                                      </p:to>
                                    </p:set>
                                    <p:animEffect transition="in" filter="dissolve">
                                      <p:cBhvr>
                                        <p:cTn id="251" dur="500"/>
                                        <p:tgtEl>
                                          <p:spTgt spid="234"/>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228">
                                            <p:txEl>
                                              <p:pRg st="2" end="2"/>
                                            </p:txEl>
                                          </p:spTgt>
                                        </p:tgtEl>
                                        <p:attrNameLst>
                                          <p:attrName>style.visibility</p:attrName>
                                        </p:attrNameLst>
                                      </p:cBhvr>
                                      <p:to>
                                        <p:strVal val="visible"/>
                                      </p:to>
                                    </p:set>
                                    <p:animEffect transition="in" filter="dissolve">
                                      <p:cBhvr>
                                        <p:cTn id="256" dur="500"/>
                                        <p:tgtEl>
                                          <p:spTgt spid="228">
                                            <p:txEl>
                                              <p:pRg st="2" end="2"/>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235"/>
                                        </p:tgtEl>
                                        <p:attrNameLst>
                                          <p:attrName>style.visibility</p:attrName>
                                        </p:attrNameLst>
                                      </p:cBhvr>
                                      <p:to>
                                        <p:strVal val="visible"/>
                                      </p:to>
                                    </p:set>
                                    <p:animEffect transition="in" filter="dissolve">
                                      <p:cBhvr>
                                        <p:cTn id="261" dur="500"/>
                                        <p:tgtEl>
                                          <p:spTgt spid="235"/>
                                        </p:tgtEl>
                                      </p:cBhvr>
                                    </p:animEffect>
                                  </p:childTnLst>
                                </p:cTn>
                              </p:par>
                            </p:childTnLst>
                          </p:cTn>
                        </p:par>
                      </p:childTnLst>
                    </p:cTn>
                  </p:par>
                  <p:par>
                    <p:cTn id="262" fill="hold">
                      <p:stCondLst>
                        <p:cond delay="indefinite"/>
                      </p:stCondLst>
                      <p:childTnLst>
                        <p:par>
                          <p:cTn id="263" fill="hold">
                            <p:stCondLst>
                              <p:cond delay="0"/>
                            </p:stCondLst>
                            <p:childTnLst>
                              <p:par>
                                <p:cTn id="264" presetID="9" presetClass="entr" presetSubtype="0" fill="hold" nodeType="clickEffect">
                                  <p:stCondLst>
                                    <p:cond delay="0"/>
                                  </p:stCondLst>
                                  <p:childTnLst>
                                    <p:set>
                                      <p:cBhvr>
                                        <p:cTn id="265" dur="1" fill="hold">
                                          <p:stCondLst>
                                            <p:cond delay="0"/>
                                          </p:stCondLst>
                                        </p:cTn>
                                        <p:tgtEl>
                                          <p:spTgt spid="229">
                                            <p:txEl>
                                              <p:pRg st="2" end="2"/>
                                            </p:txEl>
                                          </p:spTgt>
                                        </p:tgtEl>
                                        <p:attrNameLst>
                                          <p:attrName>style.visibility</p:attrName>
                                        </p:attrNameLst>
                                      </p:cBhvr>
                                      <p:to>
                                        <p:strVal val="visible"/>
                                      </p:to>
                                    </p:set>
                                    <p:animEffect transition="in" filter="dissolve">
                                      <p:cBhvr>
                                        <p:cTn id="266" dur="500"/>
                                        <p:tgtEl>
                                          <p:spTgt spid="229">
                                            <p:txEl>
                                              <p:pRg st="2" end="2"/>
                                            </p:txEl>
                                          </p:spTgt>
                                        </p:tgtEl>
                                      </p:cBhvr>
                                    </p:animEffect>
                                  </p:childTnLst>
                                </p:cTn>
                              </p:par>
                            </p:childTnLst>
                          </p:cTn>
                        </p:par>
                      </p:childTnLst>
                    </p:cTn>
                  </p:par>
                  <p:par>
                    <p:cTn id="267" fill="hold">
                      <p:stCondLst>
                        <p:cond delay="indefinite"/>
                      </p:stCondLst>
                      <p:childTnLst>
                        <p:par>
                          <p:cTn id="268" fill="hold">
                            <p:stCondLst>
                              <p:cond delay="0"/>
                            </p:stCondLst>
                            <p:childTnLst>
                              <p:par>
                                <p:cTn id="269" presetID="7" presetClass="emph" presetSubtype="2" fill="hold" nodeType="clickEffect">
                                  <p:stCondLst>
                                    <p:cond delay="0"/>
                                  </p:stCondLst>
                                  <p:childTnLst>
                                    <p:animClr clrSpc="rgb" dir="cw">
                                      <p:cBhvr>
                                        <p:cTn id="270" dur="2000" fill="hold"/>
                                        <p:tgtEl>
                                          <p:spTgt spid="181"/>
                                        </p:tgtEl>
                                        <p:attrNameLst>
                                          <p:attrName>stroke.color</p:attrName>
                                        </p:attrNameLst>
                                      </p:cBhvr>
                                      <p:to>
                                        <a:schemeClr val="accent2"/>
                                      </p:to>
                                    </p:animClr>
                                    <p:set>
                                      <p:cBhvr>
                                        <p:cTn id="271" dur="2000" fill="hold"/>
                                        <p:tgtEl>
                                          <p:spTgt spid="181"/>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233"/>
                                        </p:tgtEl>
                                        <p:attrNameLst>
                                          <p:attrName>style.visibility</p:attrName>
                                        </p:attrNameLst>
                                      </p:cBhvr>
                                      <p:to>
                                        <p:strVal val="visible"/>
                                      </p:to>
                                    </p:set>
                                    <p:animEffect transition="in" filter="dissolve">
                                      <p:cBhvr>
                                        <p:cTn id="276" dur="500"/>
                                        <p:tgtEl>
                                          <p:spTgt spid="233"/>
                                        </p:tgtEl>
                                      </p:cBhvr>
                                    </p:animEffect>
                                  </p:childTnLst>
                                </p:cTn>
                              </p:par>
                            </p:childTnLst>
                          </p:cTn>
                        </p:par>
                      </p:childTnLst>
                    </p:cTn>
                  </p:par>
                  <p:par>
                    <p:cTn id="277" fill="hold">
                      <p:stCondLst>
                        <p:cond delay="indefinite"/>
                      </p:stCondLst>
                      <p:childTnLst>
                        <p:par>
                          <p:cTn id="278" fill="hold">
                            <p:stCondLst>
                              <p:cond delay="0"/>
                            </p:stCondLst>
                            <p:childTnLst>
                              <p:par>
                                <p:cTn id="279" presetID="9" presetClass="entr" presetSubtype="0" fill="hold" nodeType="clickEffect">
                                  <p:stCondLst>
                                    <p:cond delay="0"/>
                                  </p:stCondLst>
                                  <p:childTnLst>
                                    <p:set>
                                      <p:cBhvr>
                                        <p:cTn id="280" dur="1" fill="hold">
                                          <p:stCondLst>
                                            <p:cond delay="0"/>
                                          </p:stCondLst>
                                        </p:cTn>
                                        <p:tgtEl>
                                          <p:spTgt spid="228">
                                            <p:txEl>
                                              <p:pRg st="3" end="3"/>
                                            </p:txEl>
                                          </p:spTgt>
                                        </p:tgtEl>
                                        <p:attrNameLst>
                                          <p:attrName>style.visibility</p:attrName>
                                        </p:attrNameLst>
                                      </p:cBhvr>
                                      <p:to>
                                        <p:strVal val="visible"/>
                                      </p:to>
                                    </p:set>
                                    <p:animEffect transition="in" filter="dissolve">
                                      <p:cBhvr>
                                        <p:cTn id="281" dur="500"/>
                                        <p:tgtEl>
                                          <p:spTgt spid="228">
                                            <p:txEl>
                                              <p:pRg st="3" end="3"/>
                                            </p:txEl>
                                          </p:spTgt>
                                        </p:tgtEl>
                                      </p:cBhvr>
                                    </p:animEffect>
                                  </p:childTnLst>
                                </p:cTn>
                              </p:par>
                            </p:childTnLst>
                          </p:cTn>
                        </p:par>
                      </p:childTnLst>
                    </p:cTn>
                  </p:par>
                  <p:par>
                    <p:cTn id="282" fill="hold">
                      <p:stCondLst>
                        <p:cond delay="indefinite"/>
                      </p:stCondLst>
                      <p:childTnLst>
                        <p:par>
                          <p:cTn id="283" fill="hold">
                            <p:stCondLst>
                              <p:cond delay="0"/>
                            </p:stCondLst>
                            <p:childTnLst>
                              <p:par>
                                <p:cTn id="284" presetID="9" presetClass="entr" presetSubtype="0" fill="hold" nodeType="clickEffect">
                                  <p:stCondLst>
                                    <p:cond delay="0"/>
                                  </p:stCondLst>
                                  <p:childTnLst>
                                    <p:set>
                                      <p:cBhvr>
                                        <p:cTn id="285" dur="1" fill="hold">
                                          <p:stCondLst>
                                            <p:cond delay="0"/>
                                          </p:stCondLst>
                                        </p:cTn>
                                        <p:tgtEl>
                                          <p:spTgt spid="236"/>
                                        </p:tgtEl>
                                        <p:attrNameLst>
                                          <p:attrName>style.visibility</p:attrName>
                                        </p:attrNameLst>
                                      </p:cBhvr>
                                      <p:to>
                                        <p:strVal val="visible"/>
                                      </p:to>
                                    </p:set>
                                    <p:animEffect transition="in" filter="dissolve">
                                      <p:cBhvr>
                                        <p:cTn id="286" dur="500"/>
                                        <p:tgtEl>
                                          <p:spTgt spid="236"/>
                                        </p:tgtEl>
                                      </p:cBhvr>
                                    </p:animEffect>
                                  </p:childTnLst>
                                </p:cTn>
                              </p:par>
                            </p:childTnLst>
                          </p:cTn>
                        </p:par>
                      </p:childTnLst>
                    </p:cTn>
                  </p:par>
                  <p:par>
                    <p:cTn id="287" fill="hold">
                      <p:stCondLst>
                        <p:cond delay="indefinite"/>
                      </p:stCondLst>
                      <p:childTnLst>
                        <p:par>
                          <p:cTn id="288" fill="hold">
                            <p:stCondLst>
                              <p:cond delay="0"/>
                            </p:stCondLst>
                            <p:childTnLst>
                              <p:par>
                                <p:cTn id="289" presetID="9" presetClass="entr" presetSubtype="0" fill="hold" nodeType="clickEffect">
                                  <p:stCondLst>
                                    <p:cond delay="0"/>
                                  </p:stCondLst>
                                  <p:childTnLst>
                                    <p:set>
                                      <p:cBhvr>
                                        <p:cTn id="290" dur="1" fill="hold">
                                          <p:stCondLst>
                                            <p:cond delay="0"/>
                                          </p:stCondLst>
                                        </p:cTn>
                                        <p:tgtEl>
                                          <p:spTgt spid="229">
                                            <p:txEl>
                                              <p:pRg st="3" end="3"/>
                                            </p:txEl>
                                          </p:spTgt>
                                        </p:tgtEl>
                                        <p:attrNameLst>
                                          <p:attrName>style.visibility</p:attrName>
                                        </p:attrNameLst>
                                      </p:cBhvr>
                                      <p:to>
                                        <p:strVal val="visible"/>
                                      </p:to>
                                    </p:set>
                                    <p:animEffect transition="in" filter="dissolve">
                                      <p:cBhvr>
                                        <p:cTn id="291" dur="500"/>
                                        <p:tgtEl>
                                          <p:spTgt spid="229">
                                            <p:txEl>
                                              <p:pRg st="3" end="3"/>
                                            </p:txEl>
                                          </p:spTgt>
                                        </p:tgtEl>
                                      </p:cBhvr>
                                    </p:animEffect>
                                  </p:childTnLst>
                                </p:cTn>
                              </p:par>
                            </p:childTnLst>
                          </p:cTn>
                        </p:par>
                      </p:childTnLst>
                    </p:cTn>
                  </p:par>
                  <p:par>
                    <p:cTn id="292" fill="hold">
                      <p:stCondLst>
                        <p:cond delay="indefinite"/>
                      </p:stCondLst>
                      <p:childTnLst>
                        <p:par>
                          <p:cTn id="293" fill="hold">
                            <p:stCondLst>
                              <p:cond delay="0"/>
                            </p:stCondLst>
                            <p:childTnLst>
                              <p:par>
                                <p:cTn id="294" presetID="7" presetClass="emph" presetSubtype="2" fill="hold" nodeType="clickEffect">
                                  <p:stCondLst>
                                    <p:cond delay="0"/>
                                  </p:stCondLst>
                                  <p:childTnLst>
                                    <p:animClr clrSpc="rgb" dir="cw">
                                      <p:cBhvr>
                                        <p:cTn id="295" dur="2000" fill="hold"/>
                                        <p:tgtEl>
                                          <p:spTgt spid="183"/>
                                        </p:tgtEl>
                                        <p:attrNameLst>
                                          <p:attrName>stroke.color</p:attrName>
                                        </p:attrNameLst>
                                      </p:cBhvr>
                                      <p:to>
                                        <a:schemeClr val="accent2"/>
                                      </p:to>
                                    </p:animClr>
                                    <p:set>
                                      <p:cBhvr>
                                        <p:cTn id="296" dur="2000" fill="hold"/>
                                        <p:tgtEl>
                                          <p:spTgt spid="183"/>
                                        </p:tgtEl>
                                        <p:attrNameLst>
                                          <p:attrName>stroke.on</p:attrName>
                                        </p:attrNameLst>
                                      </p:cBhvr>
                                      <p:to>
                                        <p:strVal val="true"/>
                                      </p:to>
                                    </p:set>
                                  </p:childTnLst>
                                </p:cTn>
                              </p:par>
                            </p:childTnLst>
                          </p:cTn>
                        </p:par>
                      </p:childTnLst>
                    </p:cTn>
                  </p:par>
                  <p:par>
                    <p:cTn id="297" fill="hold">
                      <p:stCondLst>
                        <p:cond delay="indefinite"/>
                      </p:stCondLst>
                      <p:childTnLst>
                        <p:par>
                          <p:cTn id="298" fill="hold">
                            <p:stCondLst>
                              <p:cond delay="0"/>
                            </p:stCondLst>
                            <p:childTnLst>
                              <p:par>
                                <p:cTn id="299" presetID="7" presetClass="emph" presetSubtype="2" fill="hold" nodeType="clickEffect">
                                  <p:stCondLst>
                                    <p:cond delay="0"/>
                                  </p:stCondLst>
                                  <p:childTnLst>
                                    <p:animClr clrSpc="rgb" dir="cw">
                                      <p:cBhvr>
                                        <p:cTn id="300" dur="2000" fill="hold"/>
                                        <p:tgtEl>
                                          <p:spTgt spid="199"/>
                                        </p:tgtEl>
                                        <p:attrNameLst>
                                          <p:attrName>stroke.color</p:attrName>
                                        </p:attrNameLst>
                                      </p:cBhvr>
                                      <p:to>
                                        <a:schemeClr val="accent2"/>
                                      </p:to>
                                    </p:animClr>
                                    <p:set>
                                      <p:cBhvr>
                                        <p:cTn id="301" dur="2000" fill="hold"/>
                                        <p:tgtEl>
                                          <p:spTgt spid="199"/>
                                        </p:tgtEl>
                                        <p:attrNameLst>
                                          <p:attrName>stroke.on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7" presetClass="emph" presetSubtype="2" fill="hold" nodeType="clickEffect">
                                  <p:stCondLst>
                                    <p:cond delay="0"/>
                                  </p:stCondLst>
                                  <p:childTnLst>
                                    <p:animClr clrSpc="rgb" dir="cw">
                                      <p:cBhvr>
                                        <p:cTn id="305" dur="2000" fill="hold"/>
                                        <p:tgtEl>
                                          <p:spTgt spid="200"/>
                                        </p:tgtEl>
                                        <p:attrNameLst>
                                          <p:attrName>stroke.color</p:attrName>
                                        </p:attrNameLst>
                                      </p:cBhvr>
                                      <p:to>
                                        <a:schemeClr val="accent2"/>
                                      </p:to>
                                    </p:animClr>
                                    <p:set>
                                      <p:cBhvr>
                                        <p:cTn id="306" dur="2000" fill="hold"/>
                                        <p:tgtEl>
                                          <p:spTgt spid="200"/>
                                        </p:tgtEl>
                                        <p:attrNameLst>
                                          <p:attrName>stroke.on</p:attrName>
                                        </p:attrNameLst>
                                      </p:cBhvr>
                                      <p:to>
                                        <p:strVal val="true"/>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243"/>
                                        </p:tgtEl>
                                        <p:attrNameLst>
                                          <p:attrName>style.visibility</p:attrName>
                                        </p:attrNameLst>
                                      </p:cBhvr>
                                      <p:to>
                                        <p:strVal val="visible"/>
                                      </p:to>
                                    </p:set>
                                    <p:animEffect transition="in" filter="dissolve">
                                      <p:cBhvr>
                                        <p:cTn id="311" dur="500"/>
                                        <p:tgtEl>
                                          <p:spTgt spid="243"/>
                                        </p:tgtEl>
                                      </p:cBhvr>
                                    </p:animEffect>
                                  </p:childTnLst>
                                </p:cTn>
                              </p:par>
                            </p:childTnLst>
                          </p:cTn>
                        </p:par>
                      </p:childTnLst>
                    </p:cTn>
                  </p:par>
                  <p:par>
                    <p:cTn id="312" fill="hold">
                      <p:stCondLst>
                        <p:cond delay="indefinite"/>
                      </p:stCondLst>
                      <p:childTnLst>
                        <p:par>
                          <p:cTn id="313" fill="hold">
                            <p:stCondLst>
                              <p:cond delay="0"/>
                            </p:stCondLst>
                            <p:childTnLst>
                              <p:par>
                                <p:cTn id="314" presetID="9" presetClass="entr" presetSubtype="0" fill="hold" nodeType="clickEffect">
                                  <p:stCondLst>
                                    <p:cond delay="0"/>
                                  </p:stCondLst>
                                  <p:childTnLst>
                                    <p:set>
                                      <p:cBhvr>
                                        <p:cTn id="315" dur="1" fill="hold">
                                          <p:stCondLst>
                                            <p:cond delay="0"/>
                                          </p:stCondLst>
                                        </p:cTn>
                                        <p:tgtEl>
                                          <p:spTgt spid="228">
                                            <p:txEl>
                                              <p:pRg st="6" end="6"/>
                                            </p:txEl>
                                          </p:spTgt>
                                        </p:tgtEl>
                                        <p:attrNameLst>
                                          <p:attrName>style.visibility</p:attrName>
                                        </p:attrNameLst>
                                      </p:cBhvr>
                                      <p:to>
                                        <p:strVal val="visible"/>
                                      </p:to>
                                    </p:set>
                                    <p:animEffect transition="in" filter="dissolve">
                                      <p:cBhvr>
                                        <p:cTn id="316" dur="500"/>
                                        <p:tgtEl>
                                          <p:spTgt spid="228">
                                            <p:txEl>
                                              <p:pRg st="6" end="6"/>
                                            </p:txEl>
                                          </p:spTgt>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nodeType="clickEffect">
                                  <p:stCondLst>
                                    <p:cond delay="0"/>
                                  </p:stCondLst>
                                  <p:childTnLst>
                                    <p:set>
                                      <p:cBhvr>
                                        <p:cTn id="320" dur="1" fill="hold">
                                          <p:stCondLst>
                                            <p:cond delay="0"/>
                                          </p:stCondLst>
                                        </p:cTn>
                                        <p:tgtEl>
                                          <p:spTgt spid="244"/>
                                        </p:tgtEl>
                                        <p:attrNameLst>
                                          <p:attrName>style.visibility</p:attrName>
                                        </p:attrNameLst>
                                      </p:cBhvr>
                                      <p:to>
                                        <p:strVal val="visible"/>
                                      </p:to>
                                    </p:set>
                                    <p:animEffect transition="in" filter="dissolve">
                                      <p:cBhvr>
                                        <p:cTn id="321" dur="500"/>
                                        <p:tgtEl>
                                          <p:spTgt spid="244"/>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229">
                                            <p:txEl>
                                              <p:pRg st="6" end="6"/>
                                            </p:txEl>
                                          </p:spTgt>
                                        </p:tgtEl>
                                        <p:attrNameLst>
                                          <p:attrName>style.visibility</p:attrName>
                                        </p:attrNameLst>
                                      </p:cBhvr>
                                      <p:to>
                                        <p:strVal val="visible"/>
                                      </p:to>
                                    </p:set>
                                    <p:animEffect transition="in" filter="dissolve">
                                      <p:cBhvr>
                                        <p:cTn id="326" dur="500"/>
                                        <p:tgtEl>
                                          <p:spTgt spid="229">
                                            <p:txEl>
                                              <p:pRg st="6" end="6"/>
                                            </p:txEl>
                                          </p:spTgt>
                                        </p:tgtEl>
                                      </p:cBhvr>
                                    </p:animEffect>
                                  </p:childTnLst>
                                </p:cTn>
                              </p:par>
                            </p:childTnLst>
                          </p:cTn>
                        </p:par>
                      </p:childTnLst>
                    </p:cTn>
                  </p:par>
                  <p:par>
                    <p:cTn id="327" fill="hold">
                      <p:stCondLst>
                        <p:cond delay="indefinite"/>
                      </p:stCondLst>
                      <p:childTnLst>
                        <p:par>
                          <p:cTn id="328" fill="hold">
                            <p:stCondLst>
                              <p:cond delay="0"/>
                            </p:stCondLst>
                            <p:childTnLst>
                              <p:par>
                                <p:cTn id="329" presetID="7" presetClass="emph" presetSubtype="2" fill="hold" nodeType="clickEffect">
                                  <p:stCondLst>
                                    <p:cond delay="0"/>
                                  </p:stCondLst>
                                  <p:childTnLst>
                                    <p:animClr clrSpc="rgb" dir="cw">
                                      <p:cBhvr>
                                        <p:cTn id="330" dur="2000" fill="hold"/>
                                        <p:tgtEl>
                                          <p:spTgt spid="179"/>
                                        </p:tgtEl>
                                        <p:attrNameLst>
                                          <p:attrName>stroke.color</p:attrName>
                                        </p:attrNameLst>
                                      </p:cBhvr>
                                      <p:to>
                                        <a:schemeClr val="accent2"/>
                                      </p:to>
                                    </p:animClr>
                                    <p:set>
                                      <p:cBhvr>
                                        <p:cTn id="331" dur="2000" fill="hold"/>
                                        <p:tgtEl>
                                          <p:spTgt spid="179"/>
                                        </p:tgtEl>
                                        <p:attrNameLst>
                                          <p:attrName>stroke.on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7" presetClass="emph" presetSubtype="2" fill="hold" nodeType="clickEffect">
                                  <p:stCondLst>
                                    <p:cond delay="0"/>
                                  </p:stCondLst>
                                  <p:childTnLst>
                                    <p:animClr clrSpc="rgb" dir="cw">
                                      <p:cBhvr>
                                        <p:cTn id="335" dur="2000" fill="hold"/>
                                        <p:tgtEl>
                                          <p:spTgt spid="188"/>
                                        </p:tgtEl>
                                        <p:attrNameLst>
                                          <p:attrName>stroke.color</p:attrName>
                                        </p:attrNameLst>
                                      </p:cBhvr>
                                      <p:to>
                                        <a:schemeClr val="accent2"/>
                                      </p:to>
                                    </p:animClr>
                                    <p:set>
                                      <p:cBhvr>
                                        <p:cTn id="336" dur="2000" fill="hold"/>
                                        <p:tgtEl>
                                          <p:spTgt spid="188"/>
                                        </p:tgtEl>
                                        <p:attrNameLst>
                                          <p:attrName>stroke.on</p:attrName>
                                        </p:attrNameLst>
                                      </p:cBhvr>
                                      <p:to>
                                        <p:strVal val="true"/>
                                      </p:to>
                                    </p:se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238"/>
                                        </p:tgtEl>
                                        <p:attrNameLst>
                                          <p:attrName>style.visibility</p:attrName>
                                        </p:attrNameLst>
                                      </p:cBhvr>
                                      <p:to>
                                        <p:strVal val="visible"/>
                                      </p:to>
                                    </p:set>
                                    <p:animEffect transition="in" filter="dissolve">
                                      <p:cBhvr>
                                        <p:cTn id="341" dur="500"/>
                                        <p:tgtEl>
                                          <p:spTgt spid="238"/>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228">
                                            <p:txEl>
                                              <p:pRg st="5" end="5"/>
                                            </p:txEl>
                                          </p:spTgt>
                                        </p:tgtEl>
                                        <p:attrNameLst>
                                          <p:attrName>style.visibility</p:attrName>
                                        </p:attrNameLst>
                                      </p:cBhvr>
                                      <p:to>
                                        <p:strVal val="visible"/>
                                      </p:to>
                                    </p:set>
                                    <p:animEffect transition="in" filter="dissolve">
                                      <p:cBhvr>
                                        <p:cTn id="346" dur="500"/>
                                        <p:tgtEl>
                                          <p:spTgt spid="228">
                                            <p:txEl>
                                              <p:pRg st="5" end="5"/>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nodeType="clickEffect">
                                  <p:stCondLst>
                                    <p:cond delay="0"/>
                                  </p:stCondLst>
                                  <p:childTnLst>
                                    <p:set>
                                      <p:cBhvr>
                                        <p:cTn id="350" dur="1" fill="hold">
                                          <p:stCondLst>
                                            <p:cond delay="0"/>
                                          </p:stCondLst>
                                        </p:cTn>
                                        <p:tgtEl>
                                          <p:spTgt spid="240"/>
                                        </p:tgtEl>
                                        <p:attrNameLst>
                                          <p:attrName>style.visibility</p:attrName>
                                        </p:attrNameLst>
                                      </p:cBhvr>
                                      <p:to>
                                        <p:strVal val="visible"/>
                                      </p:to>
                                    </p:set>
                                    <p:animEffect transition="in" filter="dissolve">
                                      <p:cBhvr>
                                        <p:cTn id="351" dur="500"/>
                                        <p:tgtEl>
                                          <p:spTgt spid="24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229">
                                            <p:txEl>
                                              <p:pRg st="5" end="5"/>
                                            </p:txEl>
                                          </p:spTgt>
                                        </p:tgtEl>
                                        <p:attrNameLst>
                                          <p:attrName>style.visibility</p:attrName>
                                        </p:attrNameLst>
                                      </p:cBhvr>
                                      <p:to>
                                        <p:strVal val="visible"/>
                                      </p:to>
                                    </p:set>
                                    <p:animEffect transition="in" filter="dissolve">
                                      <p:cBhvr>
                                        <p:cTn id="356" dur="500"/>
                                        <p:tgtEl>
                                          <p:spTgt spid="229">
                                            <p:txEl>
                                              <p:pRg st="5" end="5"/>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7" presetClass="emph" presetSubtype="2" fill="hold" nodeType="clickEffect">
                                  <p:stCondLst>
                                    <p:cond delay="0"/>
                                  </p:stCondLst>
                                  <p:childTnLst>
                                    <p:animClr clrSpc="rgb" dir="cw">
                                      <p:cBhvr>
                                        <p:cTn id="360" dur="2000" fill="hold"/>
                                        <p:tgtEl>
                                          <p:spTgt spid="186"/>
                                        </p:tgtEl>
                                        <p:attrNameLst>
                                          <p:attrName>stroke.color</p:attrName>
                                        </p:attrNameLst>
                                      </p:cBhvr>
                                      <p:to>
                                        <a:schemeClr val="accent2"/>
                                      </p:to>
                                    </p:animClr>
                                    <p:set>
                                      <p:cBhvr>
                                        <p:cTn id="361" dur="2000" fill="hold"/>
                                        <p:tgtEl>
                                          <p:spTgt spid="186"/>
                                        </p:tgtEl>
                                        <p:attrNameLst>
                                          <p:attrName>stroke.on</p:attrName>
                                        </p:attrNameLst>
                                      </p:cBhvr>
                                      <p:to>
                                        <p:strVal val="true"/>
                                      </p:to>
                                    </p:set>
                                  </p:childTnLst>
                                </p:cTn>
                              </p:par>
                            </p:childTnLst>
                          </p:cTn>
                        </p:par>
                      </p:childTnLst>
                    </p:cTn>
                  </p:par>
                  <p:par>
                    <p:cTn id="362" fill="hold">
                      <p:stCondLst>
                        <p:cond delay="indefinite"/>
                      </p:stCondLst>
                      <p:childTnLst>
                        <p:par>
                          <p:cTn id="363" fill="hold">
                            <p:stCondLst>
                              <p:cond delay="0"/>
                            </p:stCondLst>
                            <p:childTnLst>
                              <p:par>
                                <p:cTn id="364" presetID="7" presetClass="emph" presetSubtype="2" fill="hold" nodeType="clickEffect">
                                  <p:stCondLst>
                                    <p:cond delay="0"/>
                                  </p:stCondLst>
                                  <p:childTnLst>
                                    <p:animClr clrSpc="rgb" dir="cw">
                                      <p:cBhvr>
                                        <p:cTn id="365" dur="2000" fill="hold"/>
                                        <p:tgtEl>
                                          <p:spTgt spid="185"/>
                                        </p:tgtEl>
                                        <p:attrNameLst>
                                          <p:attrName>stroke.color</p:attrName>
                                        </p:attrNameLst>
                                      </p:cBhvr>
                                      <p:to>
                                        <a:schemeClr val="accent2"/>
                                      </p:to>
                                    </p:animClr>
                                    <p:set>
                                      <p:cBhvr>
                                        <p:cTn id="366" dur="2000" fill="hold"/>
                                        <p:tgtEl>
                                          <p:spTgt spid="185"/>
                                        </p:tgtEl>
                                        <p:attrNameLst>
                                          <p:attrName>stroke.on</p:attrName>
                                        </p:attrNameLst>
                                      </p:cBhvr>
                                      <p:to>
                                        <p:strVal val="true"/>
                                      </p:to>
                                    </p:set>
                                  </p:childTnLst>
                                </p:cTn>
                              </p:par>
                            </p:childTnLst>
                          </p:cTn>
                        </p:par>
                      </p:childTnLst>
                    </p:cTn>
                  </p:par>
                  <p:par>
                    <p:cTn id="367" fill="hold">
                      <p:stCondLst>
                        <p:cond delay="indefinite"/>
                      </p:stCondLst>
                      <p:childTnLst>
                        <p:par>
                          <p:cTn id="368" fill="hold">
                            <p:stCondLst>
                              <p:cond delay="0"/>
                            </p:stCondLst>
                            <p:childTnLst>
                              <p:par>
                                <p:cTn id="369" presetID="7" presetClass="emph" presetSubtype="2" fill="hold" nodeType="clickEffect">
                                  <p:stCondLst>
                                    <p:cond delay="0"/>
                                  </p:stCondLst>
                                  <p:childTnLst>
                                    <p:animClr clrSpc="rgb" dir="cw">
                                      <p:cBhvr>
                                        <p:cTn id="370" dur="2000" fill="hold"/>
                                        <p:tgtEl>
                                          <p:spTgt spid="180"/>
                                        </p:tgtEl>
                                        <p:attrNameLst>
                                          <p:attrName>stroke.color</p:attrName>
                                        </p:attrNameLst>
                                      </p:cBhvr>
                                      <p:to>
                                        <a:schemeClr val="accent2"/>
                                      </p:to>
                                    </p:animClr>
                                    <p:set>
                                      <p:cBhvr>
                                        <p:cTn id="371" dur="2000" fill="hold"/>
                                        <p:tgtEl>
                                          <p:spTgt spid="180"/>
                                        </p:tgtEl>
                                        <p:attrNameLst>
                                          <p:attrName>stroke.on</p:attrName>
                                        </p:attrNameLst>
                                      </p:cBhvr>
                                      <p:to>
                                        <p:strVal val="true"/>
                                      </p:to>
                                    </p:se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239"/>
                                        </p:tgtEl>
                                        <p:attrNameLst>
                                          <p:attrName>style.visibility</p:attrName>
                                        </p:attrNameLst>
                                      </p:cBhvr>
                                      <p:to>
                                        <p:strVal val="visible"/>
                                      </p:to>
                                    </p:set>
                                    <p:animEffect transition="in" filter="dissolve">
                                      <p:cBhvr>
                                        <p:cTn id="376" dur="500"/>
                                        <p:tgtEl>
                                          <p:spTgt spid="239"/>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237">
                                            <p:txEl>
                                              <p:pRg st="2" end="2"/>
                                            </p:txEl>
                                          </p:spTgt>
                                        </p:tgtEl>
                                        <p:attrNameLst>
                                          <p:attrName>style.visibility</p:attrName>
                                        </p:attrNameLst>
                                      </p:cBhvr>
                                      <p:to>
                                        <p:strVal val="visible"/>
                                      </p:to>
                                    </p:set>
                                    <p:animEffect transition="in" filter="dissolve">
                                      <p:cBhvr>
                                        <p:cTn id="381" dur="500"/>
                                        <p:tgtEl>
                                          <p:spTgt spid="237">
                                            <p:txEl>
                                              <p:pRg st="2" end="2"/>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241"/>
                                        </p:tgtEl>
                                        <p:attrNameLst>
                                          <p:attrName>style.visibility</p:attrName>
                                        </p:attrNameLst>
                                      </p:cBhvr>
                                      <p:to>
                                        <p:strVal val="visible"/>
                                      </p:to>
                                    </p:set>
                                    <p:animEffect transition="in" filter="dissolve">
                                      <p:cBhvr>
                                        <p:cTn id="386" dur="500"/>
                                        <p:tgtEl>
                                          <p:spTgt spid="241"/>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242">
                                            <p:txEl>
                                              <p:pRg st="2" end="2"/>
                                            </p:txEl>
                                          </p:spTgt>
                                        </p:tgtEl>
                                        <p:attrNameLst>
                                          <p:attrName>style.visibility</p:attrName>
                                        </p:attrNameLst>
                                      </p:cBhvr>
                                      <p:to>
                                        <p:strVal val="visible"/>
                                      </p:to>
                                    </p:set>
                                    <p:animEffect transition="in" filter="dissolve">
                                      <p:cBhvr>
                                        <p:cTn id="391" dur="500"/>
                                        <p:tgtEl>
                                          <p:spTgt spid="242">
                                            <p:txEl>
                                              <p:pRg st="2" end="2"/>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7" presetClass="emph" presetSubtype="2" fill="hold" nodeType="clickEffect">
                                  <p:stCondLst>
                                    <p:cond delay="0"/>
                                  </p:stCondLst>
                                  <p:childTnLst>
                                    <p:animClr clrSpc="rgb" dir="cw">
                                      <p:cBhvr>
                                        <p:cTn id="395" dur="2000" fill="hold"/>
                                        <p:tgtEl>
                                          <p:spTgt spid="187"/>
                                        </p:tgtEl>
                                        <p:attrNameLst>
                                          <p:attrName>stroke.color</p:attrName>
                                        </p:attrNameLst>
                                      </p:cBhvr>
                                      <p:to>
                                        <a:schemeClr val="accent2"/>
                                      </p:to>
                                    </p:animClr>
                                    <p:set>
                                      <p:cBhvr>
                                        <p:cTn id="396" dur="2000" fill="hold"/>
                                        <p:tgtEl>
                                          <p:spTgt spid="187"/>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246"/>
                                        </p:tgtEl>
                                        <p:attrNameLst>
                                          <p:attrName>style.visibility</p:attrName>
                                        </p:attrNameLst>
                                      </p:cBhvr>
                                      <p:to>
                                        <p:strVal val="visible"/>
                                      </p:to>
                                    </p:set>
                                    <p:animEffect transition="in" filter="dissolve">
                                      <p:cBhvr>
                                        <p:cTn id="401" dur="500"/>
                                        <p:tgtEl>
                                          <p:spTgt spid="246"/>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nodeType="clickEffect">
                                  <p:stCondLst>
                                    <p:cond delay="0"/>
                                  </p:stCondLst>
                                  <p:childTnLst>
                                    <p:set>
                                      <p:cBhvr>
                                        <p:cTn id="405" dur="1" fill="hold">
                                          <p:stCondLst>
                                            <p:cond delay="0"/>
                                          </p:stCondLst>
                                        </p:cTn>
                                        <p:tgtEl>
                                          <p:spTgt spid="237">
                                            <p:txEl>
                                              <p:pRg st="6" end="6"/>
                                            </p:txEl>
                                          </p:spTgt>
                                        </p:tgtEl>
                                        <p:attrNameLst>
                                          <p:attrName>style.visibility</p:attrName>
                                        </p:attrNameLst>
                                      </p:cBhvr>
                                      <p:to>
                                        <p:strVal val="visible"/>
                                      </p:to>
                                    </p:set>
                                    <p:animEffect transition="in" filter="dissolve">
                                      <p:cBhvr>
                                        <p:cTn id="406" dur="500"/>
                                        <p:tgtEl>
                                          <p:spTgt spid="237">
                                            <p:txEl>
                                              <p:pRg st="6" end="6"/>
                                            </p:txEl>
                                          </p:spTgt>
                                        </p:tgtEl>
                                      </p:cBhvr>
                                    </p:animEffect>
                                  </p:childTnLst>
                                </p:cTn>
                              </p:par>
                            </p:childTnLst>
                          </p:cTn>
                        </p:par>
                      </p:childTnLst>
                    </p:cTn>
                  </p:par>
                  <p:par>
                    <p:cTn id="407" fill="hold">
                      <p:stCondLst>
                        <p:cond delay="indefinite"/>
                      </p:stCondLst>
                      <p:childTnLst>
                        <p:par>
                          <p:cTn id="408" fill="hold">
                            <p:stCondLst>
                              <p:cond delay="0"/>
                            </p:stCondLst>
                            <p:childTnLst>
                              <p:par>
                                <p:cTn id="409" presetID="9" presetClass="entr" presetSubtype="0" fill="hold" nodeType="clickEffect">
                                  <p:stCondLst>
                                    <p:cond delay="0"/>
                                  </p:stCondLst>
                                  <p:childTnLst>
                                    <p:set>
                                      <p:cBhvr>
                                        <p:cTn id="410" dur="1" fill="hold">
                                          <p:stCondLst>
                                            <p:cond delay="0"/>
                                          </p:stCondLst>
                                        </p:cTn>
                                        <p:tgtEl>
                                          <p:spTgt spid="248"/>
                                        </p:tgtEl>
                                        <p:attrNameLst>
                                          <p:attrName>style.visibility</p:attrName>
                                        </p:attrNameLst>
                                      </p:cBhvr>
                                      <p:to>
                                        <p:strVal val="visible"/>
                                      </p:to>
                                    </p:set>
                                    <p:animEffect transition="in" filter="dissolve">
                                      <p:cBhvr>
                                        <p:cTn id="411" dur="500"/>
                                        <p:tgtEl>
                                          <p:spTgt spid="248"/>
                                        </p:tgtEl>
                                      </p:cBhvr>
                                    </p:animEffect>
                                  </p:childTnLst>
                                </p:cTn>
                              </p:par>
                            </p:childTnLst>
                          </p:cTn>
                        </p:par>
                      </p:childTnLst>
                    </p:cTn>
                  </p:par>
                  <p:par>
                    <p:cTn id="412" fill="hold">
                      <p:stCondLst>
                        <p:cond delay="indefinite"/>
                      </p:stCondLst>
                      <p:childTnLst>
                        <p:par>
                          <p:cTn id="413" fill="hold">
                            <p:stCondLst>
                              <p:cond delay="0"/>
                            </p:stCondLst>
                            <p:childTnLst>
                              <p:par>
                                <p:cTn id="414" presetID="9" presetClass="entr" presetSubtype="0" fill="hold" nodeType="clickEffect">
                                  <p:stCondLst>
                                    <p:cond delay="0"/>
                                  </p:stCondLst>
                                  <p:childTnLst>
                                    <p:set>
                                      <p:cBhvr>
                                        <p:cTn id="415" dur="1" fill="hold">
                                          <p:stCondLst>
                                            <p:cond delay="0"/>
                                          </p:stCondLst>
                                        </p:cTn>
                                        <p:tgtEl>
                                          <p:spTgt spid="242">
                                            <p:txEl>
                                              <p:pRg st="6" end="6"/>
                                            </p:txEl>
                                          </p:spTgt>
                                        </p:tgtEl>
                                        <p:attrNameLst>
                                          <p:attrName>style.visibility</p:attrName>
                                        </p:attrNameLst>
                                      </p:cBhvr>
                                      <p:to>
                                        <p:strVal val="visible"/>
                                      </p:to>
                                    </p:set>
                                    <p:animEffect transition="in" filter="dissolve">
                                      <p:cBhvr>
                                        <p:cTn id="416" dur="500"/>
                                        <p:tgtEl>
                                          <p:spTgt spid="242">
                                            <p:txEl>
                                              <p:pRg st="6" end="6"/>
                                            </p:txEl>
                                          </p:spTgt>
                                        </p:tgtEl>
                                      </p:cBhvr>
                                    </p:animEffect>
                                  </p:childTnLst>
                                </p:cTn>
                              </p:par>
                            </p:childTnLst>
                          </p:cTn>
                        </p:par>
                      </p:childTnLst>
                    </p:cTn>
                  </p:par>
                  <p:par>
                    <p:cTn id="417" fill="hold">
                      <p:stCondLst>
                        <p:cond delay="indefinite"/>
                      </p:stCondLst>
                      <p:childTnLst>
                        <p:par>
                          <p:cTn id="418" fill="hold">
                            <p:stCondLst>
                              <p:cond delay="0"/>
                            </p:stCondLst>
                            <p:childTnLst>
                              <p:par>
                                <p:cTn id="419" presetID="7" presetClass="emph" presetSubtype="2" fill="hold" nodeType="clickEffect">
                                  <p:stCondLst>
                                    <p:cond delay="0"/>
                                  </p:stCondLst>
                                  <p:childTnLst>
                                    <p:animClr clrSpc="rgb" dir="cw">
                                      <p:cBhvr>
                                        <p:cTn id="420" dur="2000" fill="hold"/>
                                        <p:tgtEl>
                                          <p:spTgt spid="190"/>
                                        </p:tgtEl>
                                        <p:attrNameLst>
                                          <p:attrName>stroke.color</p:attrName>
                                        </p:attrNameLst>
                                      </p:cBhvr>
                                      <p:to>
                                        <a:schemeClr val="accent2"/>
                                      </p:to>
                                    </p:animClr>
                                    <p:set>
                                      <p:cBhvr>
                                        <p:cTn id="421" dur="2000" fill="hold"/>
                                        <p:tgtEl>
                                          <p:spTgt spid="190"/>
                                        </p:tgtEl>
                                        <p:attrNameLst>
                                          <p:attrName>stroke.on</p:attrName>
                                        </p:attrNameLst>
                                      </p:cBhvr>
                                      <p:to>
                                        <p:strVal val="true"/>
                                      </p:to>
                                    </p:set>
                                  </p:childTnLst>
                                </p:cTn>
                              </p:par>
                            </p:childTnLst>
                          </p:cTn>
                        </p:par>
                      </p:childTnLst>
                    </p:cTn>
                  </p:par>
                  <p:par>
                    <p:cTn id="422" fill="hold">
                      <p:stCondLst>
                        <p:cond delay="indefinite"/>
                      </p:stCondLst>
                      <p:childTnLst>
                        <p:par>
                          <p:cTn id="423" fill="hold">
                            <p:stCondLst>
                              <p:cond delay="0"/>
                            </p:stCondLst>
                            <p:childTnLst>
                              <p:par>
                                <p:cTn id="424" presetID="7" presetClass="emph" presetSubtype="2" fill="hold" nodeType="clickEffect">
                                  <p:stCondLst>
                                    <p:cond delay="0"/>
                                  </p:stCondLst>
                                  <p:childTnLst>
                                    <p:animClr clrSpc="rgb" dir="cw">
                                      <p:cBhvr>
                                        <p:cTn id="425" dur="2000" fill="hold"/>
                                        <p:tgtEl>
                                          <p:spTgt spid="184"/>
                                        </p:tgtEl>
                                        <p:attrNameLst>
                                          <p:attrName>stroke.color</p:attrName>
                                        </p:attrNameLst>
                                      </p:cBhvr>
                                      <p:to>
                                        <a:schemeClr val="accent2"/>
                                      </p:to>
                                    </p:animClr>
                                    <p:set>
                                      <p:cBhvr>
                                        <p:cTn id="426" dur="2000" fill="hold"/>
                                        <p:tgtEl>
                                          <p:spTgt spid="184"/>
                                        </p:tgtEl>
                                        <p:attrNameLst>
                                          <p:attrName>stroke.on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7" presetClass="emph" presetSubtype="2" fill="hold" nodeType="clickEffect">
                                  <p:stCondLst>
                                    <p:cond delay="0"/>
                                  </p:stCondLst>
                                  <p:childTnLst>
                                    <p:animClr clrSpc="rgb" dir="cw">
                                      <p:cBhvr>
                                        <p:cTn id="430" dur="2000" fill="hold"/>
                                        <p:tgtEl>
                                          <p:spTgt spid="191"/>
                                        </p:tgtEl>
                                        <p:attrNameLst>
                                          <p:attrName>stroke.color</p:attrName>
                                        </p:attrNameLst>
                                      </p:cBhvr>
                                      <p:to>
                                        <a:srgbClr val="9C9C9C"/>
                                      </p:to>
                                    </p:animClr>
                                    <p:set>
                                      <p:cBhvr>
                                        <p:cTn id="431" dur="2000" fill="hold"/>
                                        <p:tgtEl>
                                          <p:spTgt spid="191"/>
                                        </p:tgtEl>
                                        <p:attrNameLst>
                                          <p:attrName>stroke.on</p:attrName>
                                        </p:attrNameLst>
                                      </p:cBhvr>
                                      <p:to>
                                        <p:strVal val="true"/>
                                      </p:to>
                                    </p:set>
                                  </p:childTnLst>
                                </p:cTn>
                              </p:par>
                              <p:par>
                                <p:cTn id="432" presetID="7" presetClass="emph" presetSubtype="2" fill="hold" nodeType="withEffect">
                                  <p:stCondLst>
                                    <p:cond delay="0"/>
                                  </p:stCondLst>
                                  <p:childTnLst>
                                    <p:animClr clrSpc="rgb" dir="cw">
                                      <p:cBhvr>
                                        <p:cTn id="433" dur="2000" fill="hold"/>
                                        <p:tgtEl>
                                          <p:spTgt spid="189"/>
                                        </p:tgtEl>
                                        <p:attrNameLst>
                                          <p:attrName>stroke.color</p:attrName>
                                        </p:attrNameLst>
                                      </p:cBhvr>
                                      <p:to>
                                        <a:srgbClr val="9C9C9C"/>
                                      </p:to>
                                    </p:animClr>
                                    <p:set>
                                      <p:cBhvr>
                                        <p:cTn id="434" dur="2000" fill="hold"/>
                                        <p:tgtEl>
                                          <p:spTgt spid="189"/>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83"/>
                                        </p:tgtEl>
                                        <p:attrNameLst>
                                          <p:attrName>stroke.color</p:attrName>
                                        </p:attrNameLst>
                                      </p:cBhvr>
                                      <p:to>
                                        <a:srgbClr val="9C9C9C"/>
                                      </p:to>
                                    </p:animClr>
                                    <p:set>
                                      <p:cBhvr>
                                        <p:cTn id="437" dur="2000" fill="hold"/>
                                        <p:tgtEl>
                                          <p:spTgt spid="183"/>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78"/>
                                        </p:tgtEl>
                                        <p:attrNameLst>
                                          <p:attrName>stroke.color</p:attrName>
                                        </p:attrNameLst>
                                      </p:cBhvr>
                                      <p:to>
                                        <a:srgbClr val="9C9C9C"/>
                                      </p:to>
                                    </p:animClr>
                                    <p:set>
                                      <p:cBhvr>
                                        <p:cTn id="440" dur="2000" fill="hold"/>
                                        <p:tgtEl>
                                          <p:spTgt spid="178"/>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181"/>
                                        </p:tgtEl>
                                        <p:attrNameLst>
                                          <p:attrName>stroke.color</p:attrName>
                                        </p:attrNameLst>
                                      </p:cBhvr>
                                      <p:to>
                                        <a:srgbClr val="9C9C9C"/>
                                      </p:to>
                                    </p:animClr>
                                    <p:set>
                                      <p:cBhvr>
                                        <p:cTn id="443" dur="2000" fill="hold"/>
                                        <p:tgtEl>
                                          <p:spTgt spid="181"/>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99"/>
                                        </p:tgtEl>
                                        <p:attrNameLst>
                                          <p:attrName>stroke.color</p:attrName>
                                        </p:attrNameLst>
                                      </p:cBhvr>
                                      <p:to>
                                        <a:srgbClr val="9C9C9C"/>
                                      </p:to>
                                    </p:animClr>
                                    <p:set>
                                      <p:cBhvr>
                                        <p:cTn id="446" dur="2000" fill="hold"/>
                                        <p:tgtEl>
                                          <p:spTgt spid="199"/>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179"/>
                                        </p:tgtEl>
                                        <p:attrNameLst>
                                          <p:attrName>stroke.color</p:attrName>
                                        </p:attrNameLst>
                                      </p:cBhvr>
                                      <p:to>
                                        <a:srgbClr val="9C9C9C"/>
                                      </p:to>
                                    </p:animClr>
                                    <p:set>
                                      <p:cBhvr>
                                        <p:cTn id="449" dur="2000" fill="hold"/>
                                        <p:tgtEl>
                                          <p:spTgt spid="17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200"/>
                                        </p:tgtEl>
                                        <p:attrNameLst>
                                          <p:attrName>stroke.color</p:attrName>
                                        </p:attrNameLst>
                                      </p:cBhvr>
                                      <p:to>
                                        <a:srgbClr val="9C9C9C"/>
                                      </p:to>
                                    </p:animClr>
                                    <p:set>
                                      <p:cBhvr>
                                        <p:cTn id="452" dur="2000" fill="hold"/>
                                        <p:tgtEl>
                                          <p:spTgt spid="200"/>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187"/>
                                        </p:tgtEl>
                                        <p:attrNameLst>
                                          <p:attrName>stroke.color</p:attrName>
                                        </p:attrNameLst>
                                      </p:cBhvr>
                                      <p:to>
                                        <a:srgbClr val="9C9C9C"/>
                                      </p:to>
                                    </p:animClr>
                                    <p:set>
                                      <p:cBhvr>
                                        <p:cTn id="455" dur="2000" fill="hold"/>
                                        <p:tgtEl>
                                          <p:spTgt spid="187"/>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86"/>
                                        </p:tgtEl>
                                        <p:attrNameLst>
                                          <p:attrName>stroke.color</p:attrName>
                                        </p:attrNameLst>
                                      </p:cBhvr>
                                      <p:to>
                                        <a:srgbClr val="9C9C9C"/>
                                      </p:to>
                                    </p:animClr>
                                    <p:set>
                                      <p:cBhvr>
                                        <p:cTn id="458" dur="2000" fill="hold"/>
                                        <p:tgtEl>
                                          <p:spTgt spid="186"/>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80"/>
                                        </p:tgtEl>
                                        <p:attrNameLst>
                                          <p:attrName>stroke.color</p:attrName>
                                        </p:attrNameLst>
                                      </p:cBhvr>
                                      <p:to>
                                        <a:srgbClr val="9C9C9C"/>
                                      </p:to>
                                    </p:animClr>
                                    <p:set>
                                      <p:cBhvr>
                                        <p:cTn id="461" dur="2000" fill="hold"/>
                                        <p:tgtEl>
                                          <p:spTgt spid="180"/>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84"/>
                                        </p:tgtEl>
                                        <p:attrNameLst>
                                          <p:attrName>stroke.color</p:attrName>
                                        </p:attrNameLst>
                                      </p:cBhvr>
                                      <p:to>
                                        <a:srgbClr val="9C9C9C"/>
                                      </p:to>
                                    </p:animClr>
                                    <p:set>
                                      <p:cBhvr>
                                        <p:cTn id="464" dur="2000" fill="hold"/>
                                        <p:tgtEl>
                                          <p:spTgt spid="184"/>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85"/>
                                        </p:tgtEl>
                                        <p:attrNameLst>
                                          <p:attrName>stroke.color</p:attrName>
                                        </p:attrNameLst>
                                      </p:cBhvr>
                                      <p:to>
                                        <a:srgbClr val="9C9C9C"/>
                                      </p:to>
                                    </p:animClr>
                                    <p:set>
                                      <p:cBhvr>
                                        <p:cTn id="467" dur="2000" fill="hold"/>
                                        <p:tgtEl>
                                          <p:spTgt spid="185"/>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82"/>
                                        </p:tgtEl>
                                        <p:attrNameLst>
                                          <p:attrName>stroke.color</p:attrName>
                                        </p:attrNameLst>
                                      </p:cBhvr>
                                      <p:to>
                                        <a:srgbClr val="9C9C9C"/>
                                      </p:to>
                                    </p:animClr>
                                    <p:set>
                                      <p:cBhvr>
                                        <p:cTn id="470" dur="2000" fill="hold"/>
                                        <p:tgtEl>
                                          <p:spTgt spid="182"/>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90"/>
                                        </p:tgtEl>
                                        <p:attrNameLst>
                                          <p:attrName>stroke.color</p:attrName>
                                        </p:attrNameLst>
                                      </p:cBhvr>
                                      <p:to>
                                        <a:srgbClr val="9C9C9C"/>
                                      </p:to>
                                    </p:animClr>
                                    <p:set>
                                      <p:cBhvr>
                                        <p:cTn id="473" dur="2000" fill="hold"/>
                                        <p:tgtEl>
                                          <p:spTgt spid="190"/>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188"/>
                                        </p:tgtEl>
                                        <p:attrNameLst>
                                          <p:attrName>stroke.color</p:attrName>
                                        </p:attrNameLst>
                                      </p:cBhvr>
                                      <p:to>
                                        <a:srgbClr val="9C9C9C"/>
                                      </p:to>
                                    </p:animClr>
                                    <p:set>
                                      <p:cBhvr>
                                        <p:cTn id="476" dur="2000" fill="hold"/>
                                        <p:tgtEl>
                                          <p:spTgt spid="188"/>
                                        </p:tgtEl>
                                        <p:attrNameLst>
                                          <p:attrName>stroke.on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grpId="0" nodeType="clickEffect">
                                  <p:stCondLst>
                                    <p:cond delay="0"/>
                                  </p:stCondLst>
                                  <p:childTnLst>
                                    <p:set>
                                      <p:cBhvr>
                                        <p:cTn id="480" dur="1" fill="hold">
                                          <p:stCondLst>
                                            <p:cond delay="0"/>
                                          </p:stCondLst>
                                        </p:cTn>
                                        <p:tgtEl>
                                          <p:spTgt spid="256"/>
                                        </p:tgtEl>
                                        <p:attrNameLst>
                                          <p:attrName>style.visibility</p:attrName>
                                        </p:attrNameLst>
                                      </p:cBhvr>
                                      <p:to>
                                        <p:strVal val="visible"/>
                                      </p:to>
                                    </p:set>
                                    <p:animEffect transition="in" filter="dissolve">
                                      <p:cBhvr>
                                        <p:cTn id="481" dur="500"/>
                                        <p:tgtEl>
                                          <p:spTgt spid="256"/>
                                        </p:tgtEl>
                                      </p:cBhvr>
                                    </p:animEffect>
                                  </p:childTnLst>
                                </p:cTn>
                              </p:par>
                            </p:childTnLst>
                          </p:cTn>
                        </p:par>
                      </p:childTnLst>
                    </p:cTn>
                  </p:par>
                  <p:par>
                    <p:cTn id="482" fill="hold">
                      <p:stCondLst>
                        <p:cond delay="indefinite"/>
                      </p:stCondLst>
                      <p:childTnLst>
                        <p:par>
                          <p:cTn id="483" fill="hold">
                            <p:stCondLst>
                              <p:cond delay="0"/>
                            </p:stCondLst>
                            <p:childTnLst>
                              <p:par>
                                <p:cTn id="484" presetID="7" presetClass="emph" presetSubtype="2" fill="hold" nodeType="clickEffect">
                                  <p:stCondLst>
                                    <p:cond delay="0"/>
                                  </p:stCondLst>
                                  <p:childTnLst>
                                    <p:animClr clrSpc="rgb" dir="cw">
                                      <p:cBhvr>
                                        <p:cTn id="485" dur="2000" fill="hold"/>
                                        <p:tgtEl>
                                          <p:spTgt spid="191"/>
                                        </p:tgtEl>
                                        <p:attrNameLst>
                                          <p:attrName>stroke.color</p:attrName>
                                        </p:attrNameLst>
                                      </p:cBhvr>
                                      <p:to>
                                        <a:schemeClr val="accent2"/>
                                      </p:to>
                                    </p:animClr>
                                    <p:set>
                                      <p:cBhvr>
                                        <p:cTn id="486" dur="2000" fill="hold"/>
                                        <p:tgtEl>
                                          <p:spTgt spid="191"/>
                                        </p:tgtEl>
                                        <p:attrNameLst>
                                          <p:attrName>stroke.on</p:attrName>
                                        </p:attrNameLst>
                                      </p:cBhvr>
                                      <p:to>
                                        <p:strVal val="true"/>
                                      </p:to>
                                    </p:set>
                                  </p:childTnLst>
                                </p:cTn>
                              </p:par>
                            </p:childTnLst>
                          </p:cTn>
                        </p:par>
                      </p:childTnLst>
                    </p:cTn>
                  </p:par>
                  <p:par>
                    <p:cTn id="487" fill="hold">
                      <p:stCondLst>
                        <p:cond delay="indefinite"/>
                      </p:stCondLst>
                      <p:childTnLst>
                        <p:par>
                          <p:cTn id="488" fill="hold">
                            <p:stCondLst>
                              <p:cond delay="0"/>
                            </p:stCondLst>
                            <p:childTnLst>
                              <p:par>
                                <p:cTn id="489" presetID="7" presetClass="emph" presetSubtype="2" fill="hold" nodeType="clickEffect">
                                  <p:stCondLst>
                                    <p:cond delay="0"/>
                                  </p:stCondLst>
                                  <p:childTnLst>
                                    <p:animClr clrSpc="rgb" dir="cw">
                                      <p:cBhvr>
                                        <p:cTn id="490" dur="2000" fill="hold"/>
                                        <p:tgtEl>
                                          <p:spTgt spid="182"/>
                                        </p:tgtEl>
                                        <p:attrNameLst>
                                          <p:attrName>stroke.color</p:attrName>
                                        </p:attrNameLst>
                                      </p:cBhvr>
                                      <p:to>
                                        <a:schemeClr val="accent2"/>
                                      </p:to>
                                    </p:animClr>
                                    <p:set>
                                      <p:cBhvr>
                                        <p:cTn id="491" dur="2000" fill="hold"/>
                                        <p:tgtEl>
                                          <p:spTgt spid="182"/>
                                        </p:tgtEl>
                                        <p:attrNameLst>
                                          <p:attrName>stroke.on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7" presetClass="emph" presetSubtype="2" fill="hold" nodeType="clickEffect">
                                  <p:stCondLst>
                                    <p:cond delay="0"/>
                                  </p:stCondLst>
                                  <p:childTnLst>
                                    <p:animClr clrSpc="rgb" dir="cw">
                                      <p:cBhvr>
                                        <p:cTn id="495" dur="2000" fill="hold"/>
                                        <p:tgtEl>
                                          <p:spTgt spid="189"/>
                                        </p:tgtEl>
                                        <p:attrNameLst>
                                          <p:attrName>stroke.color</p:attrName>
                                        </p:attrNameLst>
                                      </p:cBhvr>
                                      <p:to>
                                        <a:schemeClr val="accent2"/>
                                      </p:to>
                                    </p:animClr>
                                    <p:set>
                                      <p:cBhvr>
                                        <p:cTn id="496" dur="2000" fill="hold"/>
                                        <p:tgtEl>
                                          <p:spTgt spid="189"/>
                                        </p:tgtEl>
                                        <p:attrNameLst>
                                          <p:attrName>stroke.on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178"/>
                                        </p:tgtEl>
                                        <p:attrNameLst>
                                          <p:attrName>stroke.color</p:attrName>
                                        </p:attrNameLst>
                                      </p:cBhvr>
                                      <p:to>
                                        <a:schemeClr val="accent2"/>
                                      </p:to>
                                    </p:animClr>
                                    <p:set>
                                      <p:cBhvr>
                                        <p:cTn id="501" dur="2000" fill="hold"/>
                                        <p:tgtEl>
                                          <p:spTgt spid="178"/>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181"/>
                                        </p:tgtEl>
                                        <p:attrNameLst>
                                          <p:attrName>stroke.color</p:attrName>
                                        </p:attrNameLst>
                                      </p:cBhvr>
                                      <p:to>
                                        <a:schemeClr val="accent2"/>
                                      </p:to>
                                    </p:animClr>
                                    <p:set>
                                      <p:cBhvr>
                                        <p:cTn id="506" dur="2000" fill="hold"/>
                                        <p:tgtEl>
                                          <p:spTgt spid="181"/>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7" presetClass="emph" presetSubtype="2" fill="hold" nodeType="clickEffect">
                                  <p:stCondLst>
                                    <p:cond delay="0"/>
                                  </p:stCondLst>
                                  <p:childTnLst>
                                    <p:animClr clrSpc="rgb" dir="cw">
                                      <p:cBhvr>
                                        <p:cTn id="510" dur="2000" fill="hold"/>
                                        <p:tgtEl>
                                          <p:spTgt spid="183"/>
                                        </p:tgtEl>
                                        <p:attrNameLst>
                                          <p:attrName>stroke.color</p:attrName>
                                        </p:attrNameLst>
                                      </p:cBhvr>
                                      <p:to>
                                        <a:schemeClr val="accent2"/>
                                      </p:to>
                                    </p:animClr>
                                    <p:set>
                                      <p:cBhvr>
                                        <p:cTn id="511" dur="2000" fill="hold"/>
                                        <p:tgtEl>
                                          <p:spTgt spid="183"/>
                                        </p:tgtEl>
                                        <p:attrNameLst>
                                          <p:attrName>stroke.on</p:attrName>
                                        </p:attrNameLst>
                                      </p:cBhvr>
                                      <p:to>
                                        <p:strVal val="true"/>
                                      </p:to>
                                    </p:set>
                                  </p:childTnLst>
                                </p:cTn>
                              </p:par>
                            </p:childTnLst>
                          </p:cTn>
                        </p:par>
                      </p:childTnLst>
                    </p:cTn>
                  </p:par>
                  <p:par>
                    <p:cTn id="512" fill="hold">
                      <p:stCondLst>
                        <p:cond delay="indefinite"/>
                      </p:stCondLst>
                      <p:childTnLst>
                        <p:par>
                          <p:cTn id="513" fill="hold">
                            <p:stCondLst>
                              <p:cond delay="0"/>
                            </p:stCondLst>
                            <p:childTnLst>
                              <p:par>
                                <p:cTn id="514" presetID="7" presetClass="emph" presetSubtype="2" fill="hold" nodeType="clickEffect">
                                  <p:stCondLst>
                                    <p:cond delay="0"/>
                                  </p:stCondLst>
                                  <p:childTnLst>
                                    <p:animClr clrSpc="rgb" dir="cw">
                                      <p:cBhvr>
                                        <p:cTn id="515" dur="2000" fill="hold"/>
                                        <p:tgtEl>
                                          <p:spTgt spid="199"/>
                                        </p:tgtEl>
                                        <p:attrNameLst>
                                          <p:attrName>stroke.color</p:attrName>
                                        </p:attrNameLst>
                                      </p:cBhvr>
                                      <p:to>
                                        <a:schemeClr val="accent2"/>
                                      </p:to>
                                    </p:animClr>
                                    <p:set>
                                      <p:cBhvr>
                                        <p:cTn id="516" dur="2000" fill="hold"/>
                                        <p:tgtEl>
                                          <p:spTgt spid="199"/>
                                        </p:tgtEl>
                                        <p:attrNameLst>
                                          <p:attrName>stroke.on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251"/>
                                        </p:tgtEl>
                                        <p:attrNameLst>
                                          <p:attrName>style.visibility</p:attrName>
                                        </p:attrNameLst>
                                      </p:cBhvr>
                                      <p:to>
                                        <p:strVal val="visible"/>
                                      </p:to>
                                    </p:set>
                                    <p:animEffect transition="in" filter="dissolve">
                                      <p:cBhvr>
                                        <p:cTn id="521" dur="500"/>
                                        <p:tgtEl>
                                          <p:spTgt spid="251"/>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237">
                                            <p:txEl>
                                              <p:pRg st="3" end="3"/>
                                            </p:txEl>
                                          </p:spTgt>
                                        </p:tgtEl>
                                        <p:attrNameLst>
                                          <p:attrName>style.visibility</p:attrName>
                                        </p:attrNameLst>
                                      </p:cBhvr>
                                      <p:to>
                                        <p:strVal val="visible"/>
                                      </p:to>
                                    </p:set>
                                    <p:animEffect transition="in" filter="dissolve">
                                      <p:cBhvr>
                                        <p:cTn id="526" dur="500"/>
                                        <p:tgtEl>
                                          <p:spTgt spid="237">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253"/>
                                        </p:tgtEl>
                                        <p:attrNameLst>
                                          <p:attrName>style.visibility</p:attrName>
                                        </p:attrNameLst>
                                      </p:cBhvr>
                                      <p:to>
                                        <p:strVal val="visible"/>
                                      </p:to>
                                    </p:set>
                                    <p:animEffect transition="in" filter="dissolve">
                                      <p:cBhvr>
                                        <p:cTn id="531" dur="500"/>
                                        <p:tgtEl>
                                          <p:spTgt spid="253"/>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242">
                                            <p:txEl>
                                              <p:pRg st="3" end="3"/>
                                            </p:txEl>
                                          </p:spTgt>
                                        </p:tgtEl>
                                        <p:attrNameLst>
                                          <p:attrName>style.visibility</p:attrName>
                                        </p:attrNameLst>
                                      </p:cBhvr>
                                      <p:to>
                                        <p:strVal val="visible"/>
                                      </p:to>
                                    </p:set>
                                    <p:animEffect transition="in" filter="dissolve">
                                      <p:cBhvr>
                                        <p:cTn id="536" dur="500"/>
                                        <p:tgtEl>
                                          <p:spTgt spid="242">
                                            <p:txEl>
                                              <p:pRg st="3" end="3"/>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7" presetClass="emph" presetSubtype="2" fill="hold" nodeType="clickEffect">
                                  <p:stCondLst>
                                    <p:cond delay="0"/>
                                  </p:stCondLst>
                                  <p:childTnLst>
                                    <p:animClr clrSpc="rgb" dir="cw">
                                      <p:cBhvr>
                                        <p:cTn id="540" dur="2000" fill="hold"/>
                                        <p:tgtEl>
                                          <p:spTgt spid="200"/>
                                        </p:tgtEl>
                                        <p:attrNameLst>
                                          <p:attrName>stroke.color</p:attrName>
                                        </p:attrNameLst>
                                      </p:cBhvr>
                                      <p:to>
                                        <a:schemeClr val="accent2"/>
                                      </p:to>
                                    </p:animClr>
                                    <p:set>
                                      <p:cBhvr>
                                        <p:cTn id="541" dur="2000" fill="hold"/>
                                        <p:tgtEl>
                                          <p:spTgt spid="200"/>
                                        </p:tgtEl>
                                        <p:attrNameLst>
                                          <p:attrName>stroke.on</p:attrName>
                                        </p:attrNameLst>
                                      </p:cBhvr>
                                      <p:to>
                                        <p:strVal val="true"/>
                                      </p:to>
                                    </p:se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250"/>
                                        </p:tgtEl>
                                        <p:attrNameLst>
                                          <p:attrName>style.visibility</p:attrName>
                                        </p:attrNameLst>
                                      </p:cBhvr>
                                      <p:to>
                                        <p:strVal val="visible"/>
                                      </p:to>
                                    </p:set>
                                    <p:animEffect transition="in" filter="dissolve">
                                      <p:cBhvr>
                                        <p:cTn id="546" dur="500"/>
                                        <p:tgtEl>
                                          <p:spTgt spid="250"/>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247">
                                            <p:txEl>
                                              <p:pRg st="6" end="6"/>
                                            </p:txEl>
                                          </p:spTgt>
                                        </p:tgtEl>
                                        <p:attrNameLst>
                                          <p:attrName>style.visibility</p:attrName>
                                        </p:attrNameLst>
                                      </p:cBhvr>
                                      <p:to>
                                        <p:strVal val="visible"/>
                                      </p:to>
                                    </p:set>
                                    <p:animEffect transition="in" filter="dissolve">
                                      <p:cBhvr>
                                        <p:cTn id="551" dur="500"/>
                                        <p:tgtEl>
                                          <p:spTgt spid="247">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252"/>
                                        </p:tgtEl>
                                        <p:attrNameLst>
                                          <p:attrName>style.visibility</p:attrName>
                                        </p:attrNameLst>
                                      </p:cBhvr>
                                      <p:to>
                                        <p:strVal val="visible"/>
                                      </p:to>
                                    </p:set>
                                    <p:animEffect transition="in" filter="dissolve">
                                      <p:cBhvr>
                                        <p:cTn id="556" dur="500"/>
                                        <p:tgtEl>
                                          <p:spTgt spid="252"/>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249">
                                            <p:txEl>
                                              <p:pRg st="6" end="6"/>
                                            </p:txEl>
                                          </p:spTgt>
                                        </p:tgtEl>
                                        <p:attrNameLst>
                                          <p:attrName>style.visibility</p:attrName>
                                        </p:attrNameLst>
                                      </p:cBhvr>
                                      <p:to>
                                        <p:strVal val="visible"/>
                                      </p:to>
                                    </p:set>
                                    <p:animEffect transition="in" filter="dissolve">
                                      <p:cBhvr>
                                        <p:cTn id="561" dur="500"/>
                                        <p:tgtEl>
                                          <p:spTgt spid="249">
                                            <p:txEl>
                                              <p:pRg st="6" end="6"/>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7" presetClass="emph" presetSubtype="2" fill="hold" nodeType="clickEffect">
                                  <p:stCondLst>
                                    <p:cond delay="0"/>
                                  </p:stCondLst>
                                  <p:childTnLst>
                                    <p:animClr clrSpc="rgb" dir="cw">
                                      <p:cBhvr>
                                        <p:cTn id="565" dur="2000" fill="hold"/>
                                        <p:tgtEl>
                                          <p:spTgt spid="179"/>
                                        </p:tgtEl>
                                        <p:attrNameLst>
                                          <p:attrName>stroke.color</p:attrName>
                                        </p:attrNameLst>
                                      </p:cBhvr>
                                      <p:to>
                                        <a:schemeClr val="accent2"/>
                                      </p:to>
                                    </p:animClr>
                                    <p:set>
                                      <p:cBhvr>
                                        <p:cTn id="566" dur="2000" fill="hold"/>
                                        <p:tgtEl>
                                          <p:spTgt spid="179"/>
                                        </p:tgtEl>
                                        <p:attrNameLst>
                                          <p:attrName>stroke.on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188"/>
                                        </p:tgtEl>
                                        <p:attrNameLst>
                                          <p:attrName>stroke.color</p:attrName>
                                        </p:attrNameLst>
                                      </p:cBhvr>
                                      <p:to>
                                        <a:schemeClr val="accent2"/>
                                      </p:to>
                                    </p:animClr>
                                    <p:set>
                                      <p:cBhvr>
                                        <p:cTn id="571" dur="2000" fill="hold"/>
                                        <p:tgtEl>
                                          <p:spTgt spid="188"/>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186"/>
                                        </p:tgtEl>
                                        <p:attrNameLst>
                                          <p:attrName>stroke.color</p:attrName>
                                        </p:attrNameLst>
                                      </p:cBhvr>
                                      <p:to>
                                        <a:schemeClr val="accent2"/>
                                      </p:to>
                                    </p:animClr>
                                    <p:set>
                                      <p:cBhvr>
                                        <p:cTn id="576" dur="2000" fill="hold"/>
                                        <p:tgtEl>
                                          <p:spTgt spid="186"/>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7" presetClass="emph" presetSubtype="2" fill="hold" nodeType="clickEffect">
                                  <p:stCondLst>
                                    <p:cond delay="0"/>
                                  </p:stCondLst>
                                  <p:childTnLst>
                                    <p:animClr clrSpc="rgb" dir="cw">
                                      <p:cBhvr>
                                        <p:cTn id="580" dur="2000" fill="hold"/>
                                        <p:tgtEl>
                                          <p:spTgt spid="185"/>
                                        </p:tgtEl>
                                        <p:attrNameLst>
                                          <p:attrName>stroke.color</p:attrName>
                                        </p:attrNameLst>
                                      </p:cBhvr>
                                      <p:to>
                                        <a:schemeClr val="accent2"/>
                                      </p:to>
                                    </p:animClr>
                                    <p:set>
                                      <p:cBhvr>
                                        <p:cTn id="581" dur="2000" fill="hold"/>
                                        <p:tgtEl>
                                          <p:spTgt spid="185"/>
                                        </p:tgtEl>
                                        <p:attrNameLst>
                                          <p:attrName>stroke.on</p:attrName>
                                        </p:attrNameLst>
                                      </p:cBhvr>
                                      <p:to>
                                        <p:strVal val="true"/>
                                      </p:to>
                                    </p:set>
                                  </p:childTnLst>
                                </p:cTn>
                              </p:par>
                            </p:childTnLst>
                          </p:cTn>
                        </p:par>
                      </p:childTnLst>
                    </p:cTn>
                  </p:par>
                  <p:par>
                    <p:cTn id="582" fill="hold">
                      <p:stCondLst>
                        <p:cond delay="indefinite"/>
                      </p:stCondLst>
                      <p:childTnLst>
                        <p:par>
                          <p:cTn id="583" fill="hold">
                            <p:stCondLst>
                              <p:cond delay="0"/>
                            </p:stCondLst>
                            <p:childTnLst>
                              <p:par>
                                <p:cTn id="584" presetID="7" presetClass="emph" presetSubtype="2" fill="hold" nodeType="clickEffect">
                                  <p:stCondLst>
                                    <p:cond delay="0"/>
                                  </p:stCondLst>
                                  <p:childTnLst>
                                    <p:animClr clrSpc="rgb" dir="cw">
                                      <p:cBhvr>
                                        <p:cTn id="585" dur="2000" fill="hold"/>
                                        <p:tgtEl>
                                          <p:spTgt spid="180"/>
                                        </p:tgtEl>
                                        <p:attrNameLst>
                                          <p:attrName>stroke.color</p:attrName>
                                        </p:attrNameLst>
                                      </p:cBhvr>
                                      <p:to>
                                        <a:schemeClr val="accent2"/>
                                      </p:to>
                                    </p:animClr>
                                    <p:set>
                                      <p:cBhvr>
                                        <p:cTn id="586" dur="2000" fill="hold"/>
                                        <p:tgtEl>
                                          <p:spTgt spid="180"/>
                                        </p:tgtEl>
                                        <p:attrNameLst>
                                          <p:attrName>stroke.on</p:attrName>
                                        </p:attrNameLst>
                                      </p:cBhvr>
                                      <p:to>
                                        <p:strVal val="true"/>
                                      </p:to>
                                    </p:set>
                                  </p:childTnLst>
                                </p:cTn>
                              </p:par>
                            </p:childTnLst>
                          </p:cTn>
                        </p:par>
                      </p:childTnLst>
                    </p:cTn>
                  </p:par>
                  <p:par>
                    <p:cTn id="587" fill="hold">
                      <p:stCondLst>
                        <p:cond delay="indefinite"/>
                      </p:stCondLst>
                      <p:childTnLst>
                        <p:par>
                          <p:cTn id="588" fill="hold">
                            <p:stCondLst>
                              <p:cond delay="0"/>
                            </p:stCondLst>
                            <p:childTnLst>
                              <p:par>
                                <p:cTn id="589" presetID="7" presetClass="emph" presetSubtype="2" fill="hold" nodeType="clickEffect">
                                  <p:stCondLst>
                                    <p:cond delay="0"/>
                                  </p:stCondLst>
                                  <p:childTnLst>
                                    <p:animClr clrSpc="rgb" dir="cw">
                                      <p:cBhvr>
                                        <p:cTn id="590" dur="2000" fill="hold"/>
                                        <p:tgtEl>
                                          <p:spTgt spid="187"/>
                                        </p:tgtEl>
                                        <p:attrNameLst>
                                          <p:attrName>stroke.color</p:attrName>
                                        </p:attrNameLst>
                                      </p:cBhvr>
                                      <p:to>
                                        <a:schemeClr val="accent2"/>
                                      </p:to>
                                    </p:animClr>
                                    <p:set>
                                      <p:cBhvr>
                                        <p:cTn id="591" dur="2000" fill="hold"/>
                                        <p:tgtEl>
                                          <p:spTgt spid="187"/>
                                        </p:tgtEl>
                                        <p:attrNameLst>
                                          <p:attrName>stroke.on</p:attrName>
                                        </p:attrNameLst>
                                      </p:cBhvr>
                                      <p:to>
                                        <p:strVal val="true"/>
                                      </p:to>
                                    </p:set>
                                  </p:childTnLst>
                                </p:cTn>
                              </p:par>
                            </p:childTnLst>
                          </p:cTn>
                        </p:par>
                      </p:childTnLst>
                    </p:cTn>
                  </p:par>
                  <p:par>
                    <p:cTn id="592" fill="hold">
                      <p:stCondLst>
                        <p:cond delay="indefinite"/>
                      </p:stCondLst>
                      <p:childTnLst>
                        <p:par>
                          <p:cTn id="593" fill="hold">
                            <p:stCondLst>
                              <p:cond delay="0"/>
                            </p:stCondLst>
                            <p:childTnLst>
                              <p:par>
                                <p:cTn id="594" presetID="7" presetClass="emph" presetSubtype="2" fill="hold" nodeType="clickEffect">
                                  <p:stCondLst>
                                    <p:cond delay="0"/>
                                  </p:stCondLst>
                                  <p:childTnLst>
                                    <p:animClr clrSpc="rgb" dir="cw">
                                      <p:cBhvr>
                                        <p:cTn id="595" dur="2000" fill="hold"/>
                                        <p:tgtEl>
                                          <p:spTgt spid="190"/>
                                        </p:tgtEl>
                                        <p:attrNameLst>
                                          <p:attrName>stroke.color</p:attrName>
                                        </p:attrNameLst>
                                      </p:cBhvr>
                                      <p:to>
                                        <a:schemeClr val="accent2"/>
                                      </p:to>
                                    </p:animClr>
                                    <p:set>
                                      <p:cBhvr>
                                        <p:cTn id="596" dur="2000" fill="hold"/>
                                        <p:tgtEl>
                                          <p:spTgt spid="190"/>
                                        </p:tgtEl>
                                        <p:attrNameLst>
                                          <p:attrName>stroke.on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7" presetClass="emph" presetSubtype="2" fill="hold" nodeType="clickEffect">
                                  <p:stCondLst>
                                    <p:cond delay="0"/>
                                  </p:stCondLst>
                                  <p:childTnLst>
                                    <p:animClr clrSpc="rgb" dir="cw">
                                      <p:cBhvr>
                                        <p:cTn id="600" dur="2000" fill="hold"/>
                                        <p:tgtEl>
                                          <p:spTgt spid="184"/>
                                        </p:tgtEl>
                                        <p:attrNameLst>
                                          <p:attrName>stroke.color</p:attrName>
                                        </p:attrNameLst>
                                      </p:cBhvr>
                                      <p:to>
                                        <a:schemeClr val="accent2"/>
                                      </p:to>
                                    </p:animClr>
                                    <p:set>
                                      <p:cBhvr>
                                        <p:cTn id="601" dur="2000" fill="hold"/>
                                        <p:tgtEl>
                                          <p:spTgt spid="184"/>
                                        </p:tgtEl>
                                        <p:attrNameLst>
                                          <p:attrName>stroke.on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7" presetClass="emph" presetSubtype="2" fill="hold" nodeType="clickEffect">
                                  <p:stCondLst>
                                    <p:cond delay="0"/>
                                  </p:stCondLst>
                                  <p:childTnLst>
                                    <p:animClr clrSpc="rgb" dir="cw">
                                      <p:cBhvr>
                                        <p:cTn id="605" dur="2000" fill="hold"/>
                                        <p:tgtEl>
                                          <p:spTgt spid="191"/>
                                        </p:tgtEl>
                                        <p:attrNameLst>
                                          <p:attrName>stroke.color</p:attrName>
                                        </p:attrNameLst>
                                      </p:cBhvr>
                                      <p:to>
                                        <a:srgbClr val="9C9C9C"/>
                                      </p:to>
                                    </p:animClr>
                                    <p:set>
                                      <p:cBhvr>
                                        <p:cTn id="606" dur="2000" fill="hold"/>
                                        <p:tgtEl>
                                          <p:spTgt spid="191"/>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183"/>
                                        </p:tgtEl>
                                        <p:attrNameLst>
                                          <p:attrName>stroke.color</p:attrName>
                                        </p:attrNameLst>
                                      </p:cBhvr>
                                      <p:to>
                                        <a:srgbClr val="9C9C9C"/>
                                      </p:to>
                                    </p:animClr>
                                    <p:set>
                                      <p:cBhvr>
                                        <p:cTn id="609" dur="2000" fill="hold"/>
                                        <p:tgtEl>
                                          <p:spTgt spid="183"/>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78"/>
                                        </p:tgtEl>
                                        <p:attrNameLst>
                                          <p:attrName>stroke.color</p:attrName>
                                        </p:attrNameLst>
                                      </p:cBhvr>
                                      <p:to>
                                        <a:srgbClr val="9C9C9C"/>
                                      </p:to>
                                    </p:animClr>
                                    <p:set>
                                      <p:cBhvr>
                                        <p:cTn id="612" dur="2000" fill="hold"/>
                                        <p:tgtEl>
                                          <p:spTgt spid="178"/>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181"/>
                                        </p:tgtEl>
                                        <p:attrNameLst>
                                          <p:attrName>stroke.color</p:attrName>
                                        </p:attrNameLst>
                                      </p:cBhvr>
                                      <p:to>
                                        <a:srgbClr val="9C9C9C"/>
                                      </p:to>
                                    </p:animClr>
                                    <p:set>
                                      <p:cBhvr>
                                        <p:cTn id="615" dur="2000" fill="hold"/>
                                        <p:tgtEl>
                                          <p:spTgt spid="181"/>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99"/>
                                        </p:tgtEl>
                                        <p:attrNameLst>
                                          <p:attrName>stroke.color</p:attrName>
                                        </p:attrNameLst>
                                      </p:cBhvr>
                                      <p:to>
                                        <a:srgbClr val="9C9C9C"/>
                                      </p:to>
                                    </p:animClr>
                                    <p:set>
                                      <p:cBhvr>
                                        <p:cTn id="618" dur="2000" fill="hold"/>
                                        <p:tgtEl>
                                          <p:spTgt spid="19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179"/>
                                        </p:tgtEl>
                                        <p:attrNameLst>
                                          <p:attrName>stroke.color</p:attrName>
                                        </p:attrNameLst>
                                      </p:cBhvr>
                                      <p:to>
                                        <a:srgbClr val="9C9C9C"/>
                                      </p:to>
                                    </p:animClr>
                                    <p:set>
                                      <p:cBhvr>
                                        <p:cTn id="621" dur="2000" fill="hold"/>
                                        <p:tgtEl>
                                          <p:spTgt spid="17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200"/>
                                        </p:tgtEl>
                                        <p:attrNameLst>
                                          <p:attrName>stroke.color</p:attrName>
                                        </p:attrNameLst>
                                      </p:cBhvr>
                                      <p:to>
                                        <a:srgbClr val="9C9C9C"/>
                                      </p:to>
                                    </p:animClr>
                                    <p:set>
                                      <p:cBhvr>
                                        <p:cTn id="624" dur="2000" fill="hold"/>
                                        <p:tgtEl>
                                          <p:spTgt spid="200"/>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90"/>
                                        </p:tgtEl>
                                        <p:attrNameLst>
                                          <p:attrName>stroke.color</p:attrName>
                                        </p:attrNameLst>
                                      </p:cBhvr>
                                      <p:to>
                                        <a:srgbClr val="9C9C9C"/>
                                      </p:to>
                                    </p:animClr>
                                    <p:set>
                                      <p:cBhvr>
                                        <p:cTn id="627" dur="2000" fill="hold"/>
                                        <p:tgtEl>
                                          <p:spTgt spid="19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89"/>
                                        </p:tgtEl>
                                        <p:attrNameLst>
                                          <p:attrName>stroke.color</p:attrName>
                                        </p:attrNameLst>
                                      </p:cBhvr>
                                      <p:to>
                                        <a:srgbClr val="9C9C9C"/>
                                      </p:to>
                                    </p:animClr>
                                    <p:set>
                                      <p:cBhvr>
                                        <p:cTn id="630" dur="2000" fill="hold"/>
                                        <p:tgtEl>
                                          <p:spTgt spid="189"/>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85"/>
                                        </p:tgtEl>
                                        <p:attrNameLst>
                                          <p:attrName>stroke.color</p:attrName>
                                        </p:attrNameLst>
                                      </p:cBhvr>
                                      <p:to>
                                        <a:srgbClr val="9C9C9C"/>
                                      </p:to>
                                    </p:animClr>
                                    <p:set>
                                      <p:cBhvr>
                                        <p:cTn id="633" dur="2000" fill="hold"/>
                                        <p:tgtEl>
                                          <p:spTgt spid="185"/>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82"/>
                                        </p:tgtEl>
                                        <p:attrNameLst>
                                          <p:attrName>stroke.color</p:attrName>
                                        </p:attrNameLst>
                                      </p:cBhvr>
                                      <p:to>
                                        <a:srgbClr val="9C9C9C"/>
                                      </p:to>
                                    </p:animClr>
                                    <p:set>
                                      <p:cBhvr>
                                        <p:cTn id="636" dur="2000" fill="hold"/>
                                        <p:tgtEl>
                                          <p:spTgt spid="182"/>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88"/>
                                        </p:tgtEl>
                                        <p:attrNameLst>
                                          <p:attrName>stroke.color</p:attrName>
                                        </p:attrNameLst>
                                      </p:cBhvr>
                                      <p:to>
                                        <a:srgbClr val="9C9C9C"/>
                                      </p:to>
                                    </p:animClr>
                                    <p:set>
                                      <p:cBhvr>
                                        <p:cTn id="639" dur="2000" fill="hold"/>
                                        <p:tgtEl>
                                          <p:spTgt spid="188"/>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6"/>
                                        </p:tgtEl>
                                        <p:attrNameLst>
                                          <p:attrName>stroke.color</p:attrName>
                                        </p:attrNameLst>
                                      </p:cBhvr>
                                      <p:to>
                                        <a:srgbClr val="9C9C9C"/>
                                      </p:to>
                                    </p:animClr>
                                    <p:set>
                                      <p:cBhvr>
                                        <p:cTn id="642" dur="2000" fill="hold"/>
                                        <p:tgtEl>
                                          <p:spTgt spid="186"/>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87"/>
                                        </p:tgtEl>
                                        <p:attrNameLst>
                                          <p:attrName>stroke.color</p:attrName>
                                        </p:attrNameLst>
                                      </p:cBhvr>
                                      <p:to>
                                        <a:srgbClr val="9C9C9C"/>
                                      </p:to>
                                    </p:animClr>
                                    <p:set>
                                      <p:cBhvr>
                                        <p:cTn id="645" dur="2000" fill="hold"/>
                                        <p:tgtEl>
                                          <p:spTgt spid="187"/>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80"/>
                                        </p:tgtEl>
                                        <p:attrNameLst>
                                          <p:attrName>stroke.color</p:attrName>
                                        </p:attrNameLst>
                                      </p:cBhvr>
                                      <p:to>
                                        <a:srgbClr val="9C9C9C"/>
                                      </p:to>
                                    </p:animClr>
                                    <p:set>
                                      <p:cBhvr>
                                        <p:cTn id="648" dur="2000" fill="hold"/>
                                        <p:tgtEl>
                                          <p:spTgt spid="180"/>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84"/>
                                        </p:tgtEl>
                                        <p:attrNameLst>
                                          <p:attrName>stroke.color</p:attrName>
                                        </p:attrNameLst>
                                      </p:cBhvr>
                                      <p:to>
                                        <a:srgbClr val="9C9C9C"/>
                                      </p:to>
                                    </p:animClr>
                                    <p:set>
                                      <p:cBhvr>
                                        <p:cTn id="651" dur="2000" fill="hold"/>
                                        <p:tgtEl>
                                          <p:spTgt spid="184"/>
                                        </p:tgtEl>
                                        <p:attrNameLst>
                                          <p:attrName>stroke.on</p:attrName>
                                        </p:attrNameLst>
                                      </p:cBhvr>
                                      <p:to>
                                        <p:strVal val="true"/>
                                      </p:to>
                                    </p:set>
                                  </p:childTnLst>
                                </p:cTn>
                              </p:par>
                            </p:childTnLst>
                          </p:cTn>
                        </p:par>
                      </p:childTnLst>
                    </p:cTn>
                  </p:par>
                  <p:par>
                    <p:cTn id="652" fill="hold">
                      <p:stCondLst>
                        <p:cond delay="indefinite"/>
                      </p:stCondLst>
                      <p:childTnLst>
                        <p:par>
                          <p:cTn id="653" fill="hold">
                            <p:stCondLst>
                              <p:cond delay="0"/>
                            </p:stCondLst>
                            <p:childTnLst>
                              <p:par>
                                <p:cTn id="654" presetID="9" presetClass="entr" presetSubtype="0" fill="hold" grpId="0" nodeType="clickEffect">
                                  <p:stCondLst>
                                    <p:cond delay="0"/>
                                  </p:stCondLst>
                                  <p:childTnLst>
                                    <p:set>
                                      <p:cBhvr>
                                        <p:cTn id="655" dur="1" fill="hold">
                                          <p:stCondLst>
                                            <p:cond delay="0"/>
                                          </p:stCondLst>
                                        </p:cTn>
                                        <p:tgtEl>
                                          <p:spTgt spid="257"/>
                                        </p:tgtEl>
                                        <p:attrNameLst>
                                          <p:attrName>style.visibility</p:attrName>
                                        </p:attrNameLst>
                                      </p:cBhvr>
                                      <p:to>
                                        <p:strVal val="visible"/>
                                      </p:to>
                                    </p:set>
                                    <p:animEffect transition="in" filter="dissolve">
                                      <p:cBhvr>
                                        <p:cTn id="656" dur="500"/>
                                        <p:tgtEl>
                                          <p:spTgt spid="257"/>
                                        </p:tgtEl>
                                      </p:cBhvr>
                                    </p:animEffect>
                                  </p:childTnLst>
                                </p:cTn>
                              </p:par>
                            </p:childTnLst>
                          </p:cTn>
                        </p:par>
                      </p:childTnLst>
                    </p:cTn>
                  </p:par>
                  <p:par>
                    <p:cTn id="657" fill="hold">
                      <p:stCondLst>
                        <p:cond delay="indefinite"/>
                      </p:stCondLst>
                      <p:childTnLst>
                        <p:par>
                          <p:cTn id="658" fill="hold">
                            <p:stCondLst>
                              <p:cond delay="0"/>
                            </p:stCondLst>
                            <p:childTnLst>
                              <p:par>
                                <p:cTn id="659" presetID="7" presetClass="emph" presetSubtype="2" fill="hold" nodeType="clickEffect">
                                  <p:stCondLst>
                                    <p:cond delay="0"/>
                                  </p:stCondLst>
                                  <p:childTnLst>
                                    <p:animClr clrSpc="rgb" dir="cw">
                                      <p:cBhvr>
                                        <p:cTn id="660" dur="2000" fill="hold"/>
                                        <p:tgtEl>
                                          <p:spTgt spid="191"/>
                                        </p:tgtEl>
                                        <p:attrNameLst>
                                          <p:attrName>stroke.color</p:attrName>
                                        </p:attrNameLst>
                                      </p:cBhvr>
                                      <p:to>
                                        <a:schemeClr val="accent2"/>
                                      </p:to>
                                    </p:animClr>
                                    <p:set>
                                      <p:cBhvr>
                                        <p:cTn id="661" dur="2000" fill="hold"/>
                                        <p:tgtEl>
                                          <p:spTgt spid="191"/>
                                        </p:tgtEl>
                                        <p:attrNameLst>
                                          <p:attrName>stroke.on</p:attrName>
                                        </p:attrNameLst>
                                      </p:cBhvr>
                                      <p:to>
                                        <p:strVal val="true"/>
                                      </p:to>
                                    </p:set>
                                  </p:childTnLst>
                                </p:cTn>
                              </p:par>
                            </p:childTnLst>
                          </p:cTn>
                        </p:par>
                      </p:childTnLst>
                    </p:cTn>
                  </p:par>
                  <p:par>
                    <p:cTn id="662" fill="hold">
                      <p:stCondLst>
                        <p:cond delay="indefinite"/>
                      </p:stCondLst>
                      <p:childTnLst>
                        <p:par>
                          <p:cTn id="663" fill="hold">
                            <p:stCondLst>
                              <p:cond delay="0"/>
                            </p:stCondLst>
                            <p:childTnLst>
                              <p:par>
                                <p:cTn id="664" presetID="7" presetClass="emph" presetSubtype="2" fill="hold" nodeType="clickEffect">
                                  <p:stCondLst>
                                    <p:cond delay="0"/>
                                  </p:stCondLst>
                                  <p:childTnLst>
                                    <p:animClr clrSpc="rgb" dir="cw">
                                      <p:cBhvr>
                                        <p:cTn id="665" dur="2000" fill="hold"/>
                                        <p:tgtEl>
                                          <p:spTgt spid="182"/>
                                        </p:tgtEl>
                                        <p:attrNameLst>
                                          <p:attrName>stroke.color</p:attrName>
                                        </p:attrNameLst>
                                      </p:cBhvr>
                                      <p:to>
                                        <a:schemeClr val="accent2"/>
                                      </p:to>
                                    </p:animClr>
                                    <p:set>
                                      <p:cBhvr>
                                        <p:cTn id="666" dur="2000" fill="hold"/>
                                        <p:tgtEl>
                                          <p:spTgt spid="182"/>
                                        </p:tgtEl>
                                        <p:attrNameLst>
                                          <p:attrName>stroke.on</p:attrName>
                                        </p:attrNameLst>
                                      </p:cBhvr>
                                      <p:to>
                                        <p:strVal val="true"/>
                                      </p:to>
                                    </p:set>
                                  </p:childTnLst>
                                </p:cTn>
                              </p:par>
                            </p:childTnLst>
                          </p:cTn>
                        </p:par>
                      </p:childTnLst>
                    </p:cTn>
                  </p:par>
                  <p:par>
                    <p:cTn id="667" fill="hold">
                      <p:stCondLst>
                        <p:cond delay="indefinite"/>
                      </p:stCondLst>
                      <p:childTnLst>
                        <p:par>
                          <p:cTn id="668" fill="hold">
                            <p:stCondLst>
                              <p:cond delay="0"/>
                            </p:stCondLst>
                            <p:childTnLst>
                              <p:par>
                                <p:cTn id="669" presetID="7" presetClass="emph" presetSubtype="2" fill="hold" nodeType="clickEffect">
                                  <p:stCondLst>
                                    <p:cond delay="0"/>
                                  </p:stCondLst>
                                  <p:childTnLst>
                                    <p:animClr clrSpc="rgb" dir="cw">
                                      <p:cBhvr>
                                        <p:cTn id="670" dur="2000" fill="hold"/>
                                        <p:tgtEl>
                                          <p:spTgt spid="189"/>
                                        </p:tgtEl>
                                        <p:attrNameLst>
                                          <p:attrName>stroke.color</p:attrName>
                                        </p:attrNameLst>
                                      </p:cBhvr>
                                      <p:to>
                                        <a:schemeClr val="accent2"/>
                                      </p:to>
                                    </p:animClr>
                                    <p:set>
                                      <p:cBhvr>
                                        <p:cTn id="671" dur="2000" fill="hold"/>
                                        <p:tgtEl>
                                          <p:spTgt spid="189"/>
                                        </p:tgtEl>
                                        <p:attrNameLst>
                                          <p:attrName>stroke.on</p:attrName>
                                        </p:attrNameLst>
                                      </p:cBhvr>
                                      <p:to>
                                        <p:strVal val="true"/>
                                      </p:to>
                                    </p:set>
                                  </p:childTnLst>
                                </p:cTn>
                              </p:par>
                            </p:childTnLst>
                          </p:cTn>
                        </p:par>
                      </p:childTnLst>
                    </p:cTn>
                  </p:par>
                  <p:par>
                    <p:cTn id="672" fill="hold">
                      <p:stCondLst>
                        <p:cond delay="indefinite"/>
                      </p:stCondLst>
                      <p:childTnLst>
                        <p:par>
                          <p:cTn id="673" fill="hold">
                            <p:stCondLst>
                              <p:cond delay="0"/>
                            </p:stCondLst>
                            <p:childTnLst>
                              <p:par>
                                <p:cTn id="674" presetID="7" presetClass="emph" presetSubtype="2" fill="hold" nodeType="clickEffect">
                                  <p:stCondLst>
                                    <p:cond delay="0"/>
                                  </p:stCondLst>
                                  <p:childTnLst>
                                    <p:animClr clrSpc="rgb" dir="cw">
                                      <p:cBhvr>
                                        <p:cTn id="675" dur="2000" fill="hold"/>
                                        <p:tgtEl>
                                          <p:spTgt spid="178"/>
                                        </p:tgtEl>
                                        <p:attrNameLst>
                                          <p:attrName>stroke.color</p:attrName>
                                        </p:attrNameLst>
                                      </p:cBhvr>
                                      <p:to>
                                        <a:schemeClr val="accent2"/>
                                      </p:to>
                                    </p:animClr>
                                    <p:set>
                                      <p:cBhvr>
                                        <p:cTn id="676" dur="2000" fill="hold"/>
                                        <p:tgtEl>
                                          <p:spTgt spid="178"/>
                                        </p:tgtEl>
                                        <p:attrNameLst>
                                          <p:attrName>stroke.on</p:attrName>
                                        </p:attrNameLst>
                                      </p:cBhvr>
                                      <p:to>
                                        <p:strVal val="true"/>
                                      </p:to>
                                    </p:set>
                                  </p:childTnLst>
                                </p:cTn>
                              </p:par>
                            </p:childTnLst>
                          </p:cTn>
                        </p:par>
                      </p:childTnLst>
                    </p:cTn>
                  </p:par>
                  <p:par>
                    <p:cTn id="677" fill="hold">
                      <p:stCondLst>
                        <p:cond delay="indefinite"/>
                      </p:stCondLst>
                      <p:childTnLst>
                        <p:par>
                          <p:cTn id="678" fill="hold">
                            <p:stCondLst>
                              <p:cond delay="0"/>
                            </p:stCondLst>
                            <p:childTnLst>
                              <p:par>
                                <p:cTn id="679" presetID="7" presetClass="emph" presetSubtype="2" fill="hold" nodeType="clickEffect">
                                  <p:stCondLst>
                                    <p:cond delay="0"/>
                                  </p:stCondLst>
                                  <p:childTnLst>
                                    <p:animClr clrSpc="rgb" dir="cw">
                                      <p:cBhvr>
                                        <p:cTn id="680" dur="2000" fill="hold"/>
                                        <p:tgtEl>
                                          <p:spTgt spid="181"/>
                                        </p:tgtEl>
                                        <p:attrNameLst>
                                          <p:attrName>stroke.color</p:attrName>
                                        </p:attrNameLst>
                                      </p:cBhvr>
                                      <p:to>
                                        <a:schemeClr val="accent2"/>
                                      </p:to>
                                    </p:animClr>
                                    <p:set>
                                      <p:cBhvr>
                                        <p:cTn id="681" dur="2000" fill="hold"/>
                                        <p:tgtEl>
                                          <p:spTgt spid="181"/>
                                        </p:tgtEl>
                                        <p:attrNameLst>
                                          <p:attrName>stroke.on</p:attrName>
                                        </p:attrNameLst>
                                      </p:cBhvr>
                                      <p:to>
                                        <p:strVal val="true"/>
                                      </p:to>
                                    </p:set>
                                  </p:childTnLst>
                                </p:cTn>
                              </p:par>
                            </p:childTnLst>
                          </p:cTn>
                        </p:par>
                      </p:childTnLst>
                    </p:cTn>
                  </p:par>
                  <p:par>
                    <p:cTn id="682" fill="hold">
                      <p:stCondLst>
                        <p:cond delay="indefinite"/>
                      </p:stCondLst>
                      <p:childTnLst>
                        <p:par>
                          <p:cTn id="683" fill="hold">
                            <p:stCondLst>
                              <p:cond delay="0"/>
                            </p:stCondLst>
                            <p:childTnLst>
                              <p:par>
                                <p:cTn id="684" presetID="7" presetClass="emph" presetSubtype="2" fill="hold" nodeType="clickEffect">
                                  <p:stCondLst>
                                    <p:cond delay="0"/>
                                  </p:stCondLst>
                                  <p:childTnLst>
                                    <p:animClr clrSpc="rgb" dir="cw">
                                      <p:cBhvr>
                                        <p:cTn id="685" dur="2000" fill="hold"/>
                                        <p:tgtEl>
                                          <p:spTgt spid="183"/>
                                        </p:tgtEl>
                                        <p:attrNameLst>
                                          <p:attrName>stroke.color</p:attrName>
                                        </p:attrNameLst>
                                      </p:cBhvr>
                                      <p:to>
                                        <a:schemeClr val="accent2"/>
                                      </p:to>
                                    </p:animClr>
                                    <p:set>
                                      <p:cBhvr>
                                        <p:cTn id="686" dur="2000" fill="hold"/>
                                        <p:tgtEl>
                                          <p:spTgt spid="183"/>
                                        </p:tgtEl>
                                        <p:attrNameLst>
                                          <p:attrName>stroke.on</p:attrName>
                                        </p:attrNameLst>
                                      </p:cBhvr>
                                      <p:to>
                                        <p:strVal val="true"/>
                                      </p:to>
                                    </p:set>
                                  </p:childTnLst>
                                </p:cTn>
                              </p:par>
                            </p:childTnLst>
                          </p:cTn>
                        </p:par>
                      </p:childTnLst>
                    </p:cTn>
                  </p:par>
                  <p:par>
                    <p:cTn id="687" fill="hold">
                      <p:stCondLst>
                        <p:cond delay="indefinite"/>
                      </p:stCondLst>
                      <p:childTnLst>
                        <p:par>
                          <p:cTn id="688" fill="hold">
                            <p:stCondLst>
                              <p:cond delay="0"/>
                            </p:stCondLst>
                            <p:childTnLst>
                              <p:par>
                                <p:cTn id="689" presetID="7" presetClass="emph" presetSubtype="2" fill="hold" nodeType="clickEffect">
                                  <p:stCondLst>
                                    <p:cond delay="0"/>
                                  </p:stCondLst>
                                  <p:childTnLst>
                                    <p:animClr clrSpc="rgb" dir="cw">
                                      <p:cBhvr>
                                        <p:cTn id="690" dur="2000" fill="hold"/>
                                        <p:tgtEl>
                                          <p:spTgt spid="199"/>
                                        </p:tgtEl>
                                        <p:attrNameLst>
                                          <p:attrName>stroke.color</p:attrName>
                                        </p:attrNameLst>
                                      </p:cBhvr>
                                      <p:to>
                                        <a:schemeClr val="accent2"/>
                                      </p:to>
                                    </p:animClr>
                                    <p:set>
                                      <p:cBhvr>
                                        <p:cTn id="691" dur="2000" fill="hold"/>
                                        <p:tgtEl>
                                          <p:spTgt spid="199"/>
                                        </p:tgtEl>
                                        <p:attrNameLst>
                                          <p:attrName>stroke.on</p:attrName>
                                        </p:attrNameLst>
                                      </p:cBhvr>
                                      <p:to>
                                        <p:strVal val="true"/>
                                      </p:to>
                                    </p:set>
                                  </p:childTnLst>
                                </p:cTn>
                              </p:par>
                            </p:childTnLst>
                          </p:cTn>
                        </p:par>
                      </p:childTnLst>
                    </p:cTn>
                  </p:par>
                  <p:par>
                    <p:cTn id="692" fill="hold">
                      <p:stCondLst>
                        <p:cond delay="indefinite"/>
                      </p:stCondLst>
                      <p:childTnLst>
                        <p:par>
                          <p:cTn id="693" fill="hold">
                            <p:stCondLst>
                              <p:cond delay="0"/>
                            </p:stCondLst>
                            <p:childTnLst>
                              <p:par>
                                <p:cTn id="694" presetID="7" presetClass="emph" presetSubtype="2" fill="hold" nodeType="clickEffect">
                                  <p:stCondLst>
                                    <p:cond delay="0"/>
                                  </p:stCondLst>
                                  <p:childTnLst>
                                    <p:animClr clrSpc="rgb" dir="cw">
                                      <p:cBhvr>
                                        <p:cTn id="695" dur="2000" fill="hold"/>
                                        <p:tgtEl>
                                          <p:spTgt spid="200"/>
                                        </p:tgtEl>
                                        <p:attrNameLst>
                                          <p:attrName>stroke.color</p:attrName>
                                        </p:attrNameLst>
                                      </p:cBhvr>
                                      <p:to>
                                        <a:schemeClr val="accent2"/>
                                      </p:to>
                                    </p:animClr>
                                    <p:set>
                                      <p:cBhvr>
                                        <p:cTn id="696" dur="2000" fill="hold"/>
                                        <p:tgtEl>
                                          <p:spTgt spid="200"/>
                                        </p:tgtEl>
                                        <p:attrNameLst>
                                          <p:attrName>stroke.on</p:attrName>
                                        </p:attrNameLst>
                                      </p:cBhvr>
                                      <p:to>
                                        <p:strVal val="true"/>
                                      </p:to>
                                    </p:set>
                                  </p:childTnLst>
                                </p:cTn>
                              </p:par>
                            </p:childTnLst>
                          </p:cTn>
                        </p:par>
                      </p:childTnLst>
                    </p:cTn>
                  </p:par>
                  <p:par>
                    <p:cTn id="697" fill="hold">
                      <p:stCondLst>
                        <p:cond delay="indefinite"/>
                      </p:stCondLst>
                      <p:childTnLst>
                        <p:par>
                          <p:cTn id="698" fill="hold">
                            <p:stCondLst>
                              <p:cond delay="0"/>
                            </p:stCondLst>
                            <p:childTnLst>
                              <p:par>
                                <p:cTn id="699" presetID="7" presetClass="emph" presetSubtype="2" fill="hold" nodeType="clickEffect">
                                  <p:stCondLst>
                                    <p:cond delay="0"/>
                                  </p:stCondLst>
                                  <p:childTnLst>
                                    <p:animClr clrSpc="rgb" dir="cw">
                                      <p:cBhvr>
                                        <p:cTn id="700" dur="2000" fill="hold"/>
                                        <p:tgtEl>
                                          <p:spTgt spid="179"/>
                                        </p:tgtEl>
                                        <p:attrNameLst>
                                          <p:attrName>stroke.color</p:attrName>
                                        </p:attrNameLst>
                                      </p:cBhvr>
                                      <p:to>
                                        <a:schemeClr val="accent2"/>
                                      </p:to>
                                    </p:animClr>
                                    <p:set>
                                      <p:cBhvr>
                                        <p:cTn id="701" dur="2000" fill="hold"/>
                                        <p:tgtEl>
                                          <p:spTgt spid="179"/>
                                        </p:tgtEl>
                                        <p:attrNameLst>
                                          <p:attrName>stroke.on</p:attrName>
                                        </p:attrNameLst>
                                      </p:cBhvr>
                                      <p:to>
                                        <p:strVal val="true"/>
                                      </p:to>
                                    </p:set>
                                  </p:childTnLst>
                                </p:cTn>
                              </p:par>
                            </p:childTnLst>
                          </p:cTn>
                        </p:par>
                      </p:childTnLst>
                    </p:cTn>
                  </p:par>
                  <p:par>
                    <p:cTn id="702" fill="hold">
                      <p:stCondLst>
                        <p:cond delay="indefinite"/>
                      </p:stCondLst>
                      <p:childTnLst>
                        <p:par>
                          <p:cTn id="703" fill="hold">
                            <p:stCondLst>
                              <p:cond delay="0"/>
                            </p:stCondLst>
                            <p:childTnLst>
                              <p:par>
                                <p:cTn id="704" presetID="7" presetClass="emph" presetSubtype="2" fill="hold" nodeType="clickEffect">
                                  <p:stCondLst>
                                    <p:cond delay="0"/>
                                  </p:stCondLst>
                                  <p:childTnLst>
                                    <p:animClr clrSpc="rgb" dir="cw">
                                      <p:cBhvr>
                                        <p:cTn id="705" dur="2000" fill="hold"/>
                                        <p:tgtEl>
                                          <p:spTgt spid="188"/>
                                        </p:tgtEl>
                                        <p:attrNameLst>
                                          <p:attrName>stroke.color</p:attrName>
                                        </p:attrNameLst>
                                      </p:cBhvr>
                                      <p:to>
                                        <a:schemeClr val="accent2"/>
                                      </p:to>
                                    </p:animClr>
                                    <p:set>
                                      <p:cBhvr>
                                        <p:cTn id="706" dur="2000" fill="hold"/>
                                        <p:tgtEl>
                                          <p:spTgt spid="188"/>
                                        </p:tgtEl>
                                        <p:attrNameLst>
                                          <p:attrName>stroke.on</p:attrName>
                                        </p:attrNameLst>
                                      </p:cBhvr>
                                      <p:to>
                                        <p:strVal val="true"/>
                                      </p:to>
                                    </p:set>
                                  </p:childTnLst>
                                </p:cTn>
                              </p:par>
                            </p:childTnLst>
                          </p:cTn>
                        </p:par>
                      </p:childTnLst>
                    </p:cTn>
                  </p:par>
                  <p:par>
                    <p:cTn id="707" fill="hold">
                      <p:stCondLst>
                        <p:cond delay="indefinite"/>
                      </p:stCondLst>
                      <p:childTnLst>
                        <p:par>
                          <p:cTn id="708" fill="hold">
                            <p:stCondLst>
                              <p:cond delay="0"/>
                            </p:stCondLst>
                            <p:childTnLst>
                              <p:par>
                                <p:cTn id="709" presetID="7" presetClass="emph" presetSubtype="2" fill="hold" nodeType="clickEffect">
                                  <p:stCondLst>
                                    <p:cond delay="0"/>
                                  </p:stCondLst>
                                  <p:childTnLst>
                                    <p:animClr clrSpc="rgb" dir="cw">
                                      <p:cBhvr>
                                        <p:cTn id="710" dur="2000" fill="hold"/>
                                        <p:tgtEl>
                                          <p:spTgt spid="186"/>
                                        </p:tgtEl>
                                        <p:attrNameLst>
                                          <p:attrName>stroke.color</p:attrName>
                                        </p:attrNameLst>
                                      </p:cBhvr>
                                      <p:to>
                                        <a:schemeClr val="accent2"/>
                                      </p:to>
                                    </p:animClr>
                                    <p:set>
                                      <p:cBhvr>
                                        <p:cTn id="711" dur="2000" fill="hold"/>
                                        <p:tgtEl>
                                          <p:spTgt spid="186"/>
                                        </p:tgtEl>
                                        <p:attrNameLst>
                                          <p:attrName>stroke.on</p:attrName>
                                        </p:attrNameLst>
                                      </p:cBhvr>
                                      <p:to>
                                        <p:strVal val="true"/>
                                      </p:to>
                                    </p:set>
                                  </p:childTnLst>
                                </p:cTn>
                              </p:par>
                            </p:childTnLst>
                          </p:cTn>
                        </p:par>
                      </p:childTnLst>
                    </p:cTn>
                  </p:par>
                  <p:par>
                    <p:cTn id="712" fill="hold">
                      <p:stCondLst>
                        <p:cond delay="indefinite"/>
                      </p:stCondLst>
                      <p:childTnLst>
                        <p:par>
                          <p:cTn id="713" fill="hold">
                            <p:stCondLst>
                              <p:cond delay="0"/>
                            </p:stCondLst>
                            <p:childTnLst>
                              <p:par>
                                <p:cTn id="714" presetID="7" presetClass="emph" presetSubtype="2" fill="hold" nodeType="clickEffect">
                                  <p:stCondLst>
                                    <p:cond delay="0"/>
                                  </p:stCondLst>
                                  <p:childTnLst>
                                    <p:animClr clrSpc="rgb" dir="cw">
                                      <p:cBhvr>
                                        <p:cTn id="715" dur="2000" fill="hold"/>
                                        <p:tgtEl>
                                          <p:spTgt spid="185"/>
                                        </p:tgtEl>
                                        <p:attrNameLst>
                                          <p:attrName>stroke.color</p:attrName>
                                        </p:attrNameLst>
                                      </p:cBhvr>
                                      <p:to>
                                        <a:schemeClr val="accent2"/>
                                      </p:to>
                                    </p:animClr>
                                    <p:set>
                                      <p:cBhvr>
                                        <p:cTn id="716" dur="2000" fill="hold"/>
                                        <p:tgtEl>
                                          <p:spTgt spid="185"/>
                                        </p:tgtEl>
                                        <p:attrNameLst>
                                          <p:attrName>stroke.on</p:attrName>
                                        </p:attrNameLst>
                                      </p:cBhvr>
                                      <p:to>
                                        <p:strVal val="true"/>
                                      </p:to>
                                    </p:set>
                                  </p:childTnLst>
                                </p:cTn>
                              </p:par>
                            </p:childTnLst>
                          </p:cTn>
                        </p:par>
                      </p:childTnLst>
                    </p:cTn>
                  </p:par>
                  <p:par>
                    <p:cTn id="717" fill="hold">
                      <p:stCondLst>
                        <p:cond delay="indefinite"/>
                      </p:stCondLst>
                      <p:childTnLst>
                        <p:par>
                          <p:cTn id="718" fill="hold">
                            <p:stCondLst>
                              <p:cond delay="0"/>
                            </p:stCondLst>
                            <p:childTnLst>
                              <p:par>
                                <p:cTn id="719" presetID="7" presetClass="emph" presetSubtype="2" fill="hold" nodeType="clickEffect">
                                  <p:stCondLst>
                                    <p:cond delay="0"/>
                                  </p:stCondLst>
                                  <p:childTnLst>
                                    <p:animClr clrSpc="rgb" dir="cw">
                                      <p:cBhvr>
                                        <p:cTn id="720" dur="2000" fill="hold"/>
                                        <p:tgtEl>
                                          <p:spTgt spid="180"/>
                                        </p:tgtEl>
                                        <p:attrNameLst>
                                          <p:attrName>stroke.color</p:attrName>
                                        </p:attrNameLst>
                                      </p:cBhvr>
                                      <p:to>
                                        <a:schemeClr val="accent2"/>
                                      </p:to>
                                    </p:animClr>
                                    <p:set>
                                      <p:cBhvr>
                                        <p:cTn id="721" dur="2000" fill="hold"/>
                                        <p:tgtEl>
                                          <p:spTgt spid="180"/>
                                        </p:tgtEl>
                                        <p:attrNameLst>
                                          <p:attrName>stroke.on</p:attrName>
                                        </p:attrNameLst>
                                      </p:cBhvr>
                                      <p:to>
                                        <p:strVal val="true"/>
                                      </p:to>
                                    </p:set>
                                  </p:childTnLst>
                                </p:cTn>
                              </p:par>
                            </p:childTnLst>
                          </p:cTn>
                        </p:par>
                      </p:childTnLst>
                    </p:cTn>
                  </p:par>
                  <p:par>
                    <p:cTn id="722" fill="hold">
                      <p:stCondLst>
                        <p:cond delay="indefinite"/>
                      </p:stCondLst>
                      <p:childTnLst>
                        <p:par>
                          <p:cTn id="723" fill="hold">
                            <p:stCondLst>
                              <p:cond delay="0"/>
                            </p:stCondLst>
                            <p:childTnLst>
                              <p:par>
                                <p:cTn id="724" presetID="7" presetClass="emph" presetSubtype="2" fill="hold" nodeType="clickEffect">
                                  <p:stCondLst>
                                    <p:cond delay="0"/>
                                  </p:stCondLst>
                                  <p:childTnLst>
                                    <p:animClr clrSpc="rgb" dir="cw">
                                      <p:cBhvr>
                                        <p:cTn id="725" dur="2000" fill="hold"/>
                                        <p:tgtEl>
                                          <p:spTgt spid="187"/>
                                        </p:tgtEl>
                                        <p:attrNameLst>
                                          <p:attrName>stroke.color</p:attrName>
                                        </p:attrNameLst>
                                      </p:cBhvr>
                                      <p:to>
                                        <a:schemeClr val="accent2"/>
                                      </p:to>
                                    </p:animClr>
                                    <p:set>
                                      <p:cBhvr>
                                        <p:cTn id="726" dur="2000" fill="hold"/>
                                        <p:tgtEl>
                                          <p:spTgt spid="187"/>
                                        </p:tgtEl>
                                        <p:attrNameLst>
                                          <p:attrName>stroke.on</p:attrName>
                                        </p:attrNameLst>
                                      </p:cBhvr>
                                      <p:to>
                                        <p:strVal val="true"/>
                                      </p:to>
                                    </p:set>
                                  </p:childTnLst>
                                </p:cTn>
                              </p:par>
                            </p:childTnLst>
                          </p:cTn>
                        </p:par>
                      </p:childTnLst>
                    </p:cTn>
                  </p:par>
                  <p:par>
                    <p:cTn id="727" fill="hold">
                      <p:stCondLst>
                        <p:cond delay="indefinite"/>
                      </p:stCondLst>
                      <p:childTnLst>
                        <p:par>
                          <p:cTn id="728" fill="hold">
                            <p:stCondLst>
                              <p:cond delay="0"/>
                            </p:stCondLst>
                            <p:childTnLst>
                              <p:par>
                                <p:cTn id="729" presetID="7" presetClass="emph" presetSubtype="2" fill="hold" nodeType="clickEffect">
                                  <p:stCondLst>
                                    <p:cond delay="0"/>
                                  </p:stCondLst>
                                  <p:childTnLst>
                                    <p:animClr clrSpc="rgb" dir="cw">
                                      <p:cBhvr>
                                        <p:cTn id="730" dur="2000" fill="hold"/>
                                        <p:tgtEl>
                                          <p:spTgt spid="190"/>
                                        </p:tgtEl>
                                        <p:attrNameLst>
                                          <p:attrName>stroke.color</p:attrName>
                                        </p:attrNameLst>
                                      </p:cBhvr>
                                      <p:to>
                                        <a:schemeClr val="accent2"/>
                                      </p:to>
                                    </p:animClr>
                                    <p:set>
                                      <p:cBhvr>
                                        <p:cTn id="731" dur="2000" fill="hold"/>
                                        <p:tgtEl>
                                          <p:spTgt spid="190"/>
                                        </p:tgtEl>
                                        <p:attrNameLst>
                                          <p:attrName>stroke.on</p:attrName>
                                        </p:attrNameLst>
                                      </p:cBhvr>
                                      <p:to>
                                        <p:strVal val="true"/>
                                      </p:to>
                                    </p:set>
                                  </p:childTnLst>
                                </p:cTn>
                              </p:par>
                            </p:childTnLst>
                          </p:cTn>
                        </p:par>
                      </p:childTnLst>
                    </p:cTn>
                  </p:par>
                  <p:par>
                    <p:cTn id="732" fill="hold">
                      <p:stCondLst>
                        <p:cond delay="indefinite"/>
                      </p:stCondLst>
                      <p:childTnLst>
                        <p:par>
                          <p:cTn id="733" fill="hold">
                            <p:stCondLst>
                              <p:cond delay="0"/>
                            </p:stCondLst>
                            <p:childTnLst>
                              <p:par>
                                <p:cTn id="734" presetID="7" presetClass="emph" presetSubtype="2" fill="hold" nodeType="clickEffect">
                                  <p:stCondLst>
                                    <p:cond delay="0"/>
                                  </p:stCondLst>
                                  <p:childTnLst>
                                    <p:animClr clrSpc="rgb" dir="cw">
                                      <p:cBhvr>
                                        <p:cTn id="735" dur="2000" fill="hold"/>
                                        <p:tgtEl>
                                          <p:spTgt spid="184"/>
                                        </p:tgtEl>
                                        <p:attrNameLst>
                                          <p:attrName>stroke.color</p:attrName>
                                        </p:attrNameLst>
                                      </p:cBhvr>
                                      <p:to>
                                        <a:schemeClr val="accent2"/>
                                      </p:to>
                                    </p:animClr>
                                    <p:set>
                                      <p:cBhvr>
                                        <p:cTn id="736" dur="2000" fill="hold"/>
                                        <p:tgtEl>
                                          <p:spTgt spid="184"/>
                                        </p:tgtEl>
                                        <p:attrNameLst>
                                          <p:attrName>stroke.on</p:attrName>
                                        </p:attrNameLst>
                                      </p:cBhvr>
                                      <p:to>
                                        <p:strVal val="true"/>
                                      </p:to>
                                    </p:set>
                                  </p:childTnLst>
                                </p:cTn>
                              </p:par>
                            </p:childTnLst>
                          </p:cTn>
                        </p:par>
                      </p:childTnLst>
                    </p:cTn>
                  </p:par>
                  <p:par>
                    <p:cTn id="737" fill="hold">
                      <p:stCondLst>
                        <p:cond delay="indefinite"/>
                      </p:stCondLst>
                      <p:childTnLst>
                        <p:par>
                          <p:cTn id="738" fill="hold">
                            <p:stCondLst>
                              <p:cond delay="0"/>
                            </p:stCondLst>
                            <p:childTnLst>
                              <p:par>
                                <p:cTn id="739" presetID="9" presetClass="entr" presetSubtype="0" fill="hold" grpId="0" nodeType="clickEffect">
                                  <p:stCondLst>
                                    <p:cond delay="0"/>
                                  </p:stCondLst>
                                  <p:childTnLst>
                                    <p:set>
                                      <p:cBhvr>
                                        <p:cTn id="740" dur="1" fill="hold">
                                          <p:stCondLst>
                                            <p:cond delay="0"/>
                                          </p:stCondLst>
                                        </p:cTn>
                                        <p:tgtEl>
                                          <p:spTgt spid="258"/>
                                        </p:tgtEl>
                                        <p:attrNameLst>
                                          <p:attrName>style.visibility</p:attrName>
                                        </p:attrNameLst>
                                      </p:cBhvr>
                                      <p:to>
                                        <p:strVal val="visible"/>
                                      </p:to>
                                    </p:set>
                                    <p:animEffect transition="in" filter="dissolve">
                                      <p:cBhvr>
                                        <p:cTn id="741" dur="500"/>
                                        <p:tgtEl>
                                          <p:spTgt spid="258"/>
                                        </p:tgtEl>
                                      </p:cBhvr>
                                    </p:animEffect>
                                  </p:childTnLst>
                                </p:cTn>
                              </p:par>
                            </p:childTnLst>
                          </p:cTn>
                        </p:par>
                      </p:childTnLst>
                    </p:cTn>
                  </p:par>
                  <p:par>
                    <p:cTn id="742" fill="hold">
                      <p:stCondLst>
                        <p:cond delay="indefinite"/>
                      </p:stCondLst>
                      <p:childTnLst>
                        <p:par>
                          <p:cTn id="743" fill="hold">
                            <p:stCondLst>
                              <p:cond delay="0"/>
                            </p:stCondLst>
                            <p:childTnLst>
                              <p:par>
                                <p:cTn id="744" presetID="7" presetClass="emph" presetSubtype="2" fill="hold" nodeType="clickEffect">
                                  <p:stCondLst>
                                    <p:cond delay="0"/>
                                  </p:stCondLst>
                                  <p:childTnLst>
                                    <p:animClr clrSpc="rgb" dir="cw">
                                      <p:cBhvr>
                                        <p:cTn id="745" dur="2000" fill="hold"/>
                                        <p:tgtEl>
                                          <p:spTgt spid="191"/>
                                        </p:tgtEl>
                                        <p:attrNameLst>
                                          <p:attrName>stroke.color</p:attrName>
                                        </p:attrNameLst>
                                      </p:cBhvr>
                                      <p:to>
                                        <a:schemeClr val="tx1"/>
                                      </p:to>
                                    </p:animClr>
                                    <p:set>
                                      <p:cBhvr>
                                        <p:cTn id="746" dur="2000" fill="hold"/>
                                        <p:tgtEl>
                                          <p:spTgt spid="191"/>
                                        </p:tgtEl>
                                        <p:attrNameLst>
                                          <p:attrName>stroke.on</p:attrName>
                                        </p:attrNameLst>
                                      </p:cBhvr>
                                      <p:to>
                                        <p:strVal val="true"/>
                                      </p:to>
                                    </p:set>
                                  </p:childTnLst>
                                </p:cTn>
                              </p:par>
                              <p:par>
                                <p:cTn id="747" presetID="7" presetClass="emph" presetSubtype="2" fill="hold" nodeType="withEffect">
                                  <p:stCondLst>
                                    <p:cond delay="0"/>
                                  </p:stCondLst>
                                  <p:childTnLst>
                                    <p:animClr clrSpc="rgb" dir="cw">
                                      <p:cBhvr>
                                        <p:cTn id="748" dur="2000" fill="hold"/>
                                        <p:tgtEl>
                                          <p:spTgt spid="189"/>
                                        </p:tgtEl>
                                        <p:attrNameLst>
                                          <p:attrName>stroke.color</p:attrName>
                                        </p:attrNameLst>
                                      </p:cBhvr>
                                      <p:to>
                                        <a:schemeClr val="tx1"/>
                                      </p:to>
                                    </p:animClr>
                                    <p:set>
                                      <p:cBhvr>
                                        <p:cTn id="749" dur="2000" fill="hold"/>
                                        <p:tgtEl>
                                          <p:spTgt spid="189"/>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82"/>
                                        </p:tgtEl>
                                        <p:attrNameLst>
                                          <p:attrName>stroke.color</p:attrName>
                                        </p:attrNameLst>
                                      </p:cBhvr>
                                      <p:to>
                                        <a:schemeClr val="tx1"/>
                                      </p:to>
                                    </p:animClr>
                                    <p:set>
                                      <p:cBhvr>
                                        <p:cTn id="752" dur="2000" fill="hold"/>
                                        <p:tgtEl>
                                          <p:spTgt spid="182"/>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88"/>
                                        </p:tgtEl>
                                        <p:attrNameLst>
                                          <p:attrName>stroke.color</p:attrName>
                                        </p:attrNameLst>
                                      </p:cBhvr>
                                      <p:to>
                                        <a:schemeClr val="tx1"/>
                                      </p:to>
                                    </p:animClr>
                                    <p:set>
                                      <p:cBhvr>
                                        <p:cTn id="755" dur="2000" fill="hold"/>
                                        <p:tgtEl>
                                          <p:spTgt spid="188"/>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0"/>
                                        </p:tgtEl>
                                        <p:attrNameLst>
                                          <p:attrName>stroke.color</p:attrName>
                                        </p:attrNameLst>
                                      </p:cBhvr>
                                      <p:to>
                                        <a:schemeClr val="tx1"/>
                                      </p:to>
                                    </p:animClr>
                                    <p:set>
                                      <p:cBhvr>
                                        <p:cTn id="758" dur="2000" fill="hold"/>
                                        <p:tgtEl>
                                          <p:spTgt spid="180"/>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99"/>
                                        </p:tgtEl>
                                        <p:attrNameLst>
                                          <p:attrName>stroke.color</p:attrName>
                                        </p:attrNameLst>
                                      </p:cBhvr>
                                      <p:to>
                                        <a:schemeClr val="tx1"/>
                                      </p:to>
                                    </p:animClr>
                                    <p:set>
                                      <p:cBhvr>
                                        <p:cTn id="761" dur="2000" fill="hold"/>
                                        <p:tgtEl>
                                          <p:spTgt spid="199"/>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00"/>
                                        </p:tgtEl>
                                        <p:attrNameLst>
                                          <p:attrName>stroke.color</p:attrName>
                                        </p:attrNameLst>
                                      </p:cBhvr>
                                      <p:to>
                                        <a:schemeClr val="tx1"/>
                                      </p:to>
                                    </p:animClr>
                                    <p:set>
                                      <p:cBhvr>
                                        <p:cTn id="764" dur="2000" fill="hold"/>
                                        <p:tgtEl>
                                          <p:spTgt spid="200"/>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179"/>
                                        </p:tgtEl>
                                        <p:attrNameLst>
                                          <p:attrName>stroke.color</p:attrName>
                                        </p:attrNameLst>
                                      </p:cBhvr>
                                      <p:to>
                                        <a:srgbClr val="9C9C9C"/>
                                      </p:to>
                                    </p:animClr>
                                    <p:set>
                                      <p:cBhvr>
                                        <p:cTn id="767" dur="2000" fill="hold"/>
                                        <p:tgtEl>
                                          <p:spTgt spid="179"/>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187"/>
                                        </p:tgtEl>
                                        <p:attrNameLst>
                                          <p:attrName>stroke.color</p:attrName>
                                        </p:attrNameLst>
                                      </p:cBhvr>
                                      <p:to>
                                        <a:srgbClr val="9C9C9C"/>
                                      </p:to>
                                    </p:animClr>
                                    <p:set>
                                      <p:cBhvr>
                                        <p:cTn id="770" dur="2000" fill="hold"/>
                                        <p:tgtEl>
                                          <p:spTgt spid="187"/>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86"/>
                                        </p:tgtEl>
                                        <p:attrNameLst>
                                          <p:attrName>stroke.color</p:attrName>
                                        </p:attrNameLst>
                                      </p:cBhvr>
                                      <p:to>
                                        <a:srgbClr val="9C9C9C"/>
                                      </p:to>
                                    </p:animClr>
                                    <p:set>
                                      <p:cBhvr>
                                        <p:cTn id="773" dur="2000" fill="hold"/>
                                        <p:tgtEl>
                                          <p:spTgt spid="186"/>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81"/>
                                        </p:tgtEl>
                                        <p:attrNameLst>
                                          <p:attrName>stroke.color</p:attrName>
                                        </p:attrNameLst>
                                      </p:cBhvr>
                                      <p:to>
                                        <a:srgbClr val="9C9C9C"/>
                                      </p:to>
                                    </p:animClr>
                                    <p:set>
                                      <p:cBhvr>
                                        <p:cTn id="776" dur="2000" fill="hold"/>
                                        <p:tgtEl>
                                          <p:spTgt spid="181"/>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78"/>
                                        </p:tgtEl>
                                        <p:attrNameLst>
                                          <p:attrName>stroke.color</p:attrName>
                                        </p:attrNameLst>
                                      </p:cBhvr>
                                      <p:to>
                                        <a:srgbClr val="9C9C9C"/>
                                      </p:to>
                                    </p:animClr>
                                    <p:set>
                                      <p:cBhvr>
                                        <p:cTn id="779" dur="2000" fill="hold"/>
                                        <p:tgtEl>
                                          <p:spTgt spid="178"/>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183"/>
                                        </p:tgtEl>
                                        <p:attrNameLst>
                                          <p:attrName>stroke.color</p:attrName>
                                        </p:attrNameLst>
                                      </p:cBhvr>
                                      <p:to>
                                        <a:srgbClr val="9C9C9C"/>
                                      </p:to>
                                    </p:animClr>
                                    <p:set>
                                      <p:cBhvr>
                                        <p:cTn id="782" dur="2000" fill="hold"/>
                                        <p:tgtEl>
                                          <p:spTgt spid="183"/>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90"/>
                                        </p:tgtEl>
                                        <p:attrNameLst>
                                          <p:attrName>stroke.color</p:attrName>
                                        </p:attrNameLst>
                                      </p:cBhvr>
                                      <p:to>
                                        <a:srgbClr val="9C9C9C"/>
                                      </p:to>
                                    </p:animClr>
                                    <p:set>
                                      <p:cBhvr>
                                        <p:cTn id="785" dur="2000" fill="hold"/>
                                        <p:tgtEl>
                                          <p:spTgt spid="190"/>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185"/>
                                        </p:tgtEl>
                                        <p:attrNameLst>
                                          <p:attrName>stroke.color</p:attrName>
                                        </p:attrNameLst>
                                      </p:cBhvr>
                                      <p:to>
                                        <a:srgbClr val="9C9C9C"/>
                                      </p:to>
                                    </p:animClr>
                                    <p:set>
                                      <p:cBhvr>
                                        <p:cTn id="788" dur="2000" fill="hold"/>
                                        <p:tgtEl>
                                          <p:spTgt spid="185"/>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84"/>
                                        </p:tgtEl>
                                        <p:attrNameLst>
                                          <p:attrName>stroke.color</p:attrName>
                                        </p:attrNameLst>
                                      </p:cBhvr>
                                      <p:to>
                                        <a:srgbClr val="9C9C9C"/>
                                      </p:to>
                                    </p:animClr>
                                    <p:set>
                                      <p:cBhvr>
                                        <p:cTn id="791" dur="2000" fill="hold"/>
                                        <p:tgtEl>
                                          <p:spTgt spid="184"/>
                                        </p:tgtEl>
                                        <p:attrNameLst>
                                          <p:attrName>stroke.on</p:attrName>
                                        </p:attrNameLst>
                                      </p:cBhvr>
                                      <p:to>
                                        <p:strVal val="true"/>
                                      </p:to>
                                    </p:set>
                                  </p:childTnLst>
                                </p:cTn>
                              </p:par>
                            </p:childTnLst>
                          </p:cTn>
                        </p:par>
                      </p:childTnLst>
                    </p:cTn>
                  </p:par>
                  <p:par>
                    <p:cTn id="792" fill="hold">
                      <p:stCondLst>
                        <p:cond delay="indefinite"/>
                      </p:stCondLst>
                      <p:childTnLst>
                        <p:par>
                          <p:cTn id="793" fill="hold">
                            <p:stCondLst>
                              <p:cond delay="0"/>
                            </p:stCondLst>
                            <p:childTnLst>
                              <p:par>
                                <p:cTn id="794" presetID="1" presetClass="entr" presetSubtype="0" fill="hold" grpId="0" nodeType="clickEffect">
                                  <p:stCondLst>
                                    <p:cond delay="0"/>
                                  </p:stCondLst>
                                  <p:childTnLst>
                                    <p:set>
                                      <p:cBhvr>
                                        <p:cTn id="795"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92" grpId="0" animBg="1"/>
      <p:bldP spid="193" grpId="0" animBg="1"/>
      <p:bldP spid="194" grpId="0" animBg="1"/>
      <p:bldP spid="195" grpId="0" animBg="1"/>
      <p:bldP spid="196" grpId="0" animBg="1"/>
      <p:bldP spid="197" grpId="0" animBg="1"/>
      <p:bldP spid="198"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p:bldP spid="218" grpId="0"/>
      <p:bldP spid="220" grpId="0"/>
      <p:bldP spid="221" grpId="0"/>
      <p:bldP spid="222" grpId="0"/>
      <p:bldP spid="224" grpId="0"/>
      <p:bldP spid="254" grpId="0"/>
      <p:bldP spid="255" grpId="0"/>
      <p:bldP spid="256" grpId="0"/>
      <p:bldP spid="257" grpId="0"/>
      <p:bldP spid="258" grpId="0"/>
      <p:bldP spid="2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DCEA-CB7E-E4AC-C1EE-C63DBC974470}"/>
              </a:ext>
            </a:extLst>
          </p:cNvPr>
          <p:cNvSpPr>
            <a:spLocks noGrp="1"/>
          </p:cNvSpPr>
          <p:nvPr>
            <p:ph type="title"/>
          </p:nvPr>
        </p:nvSpPr>
        <p:spPr/>
        <p:txBody>
          <a:bodyPr/>
          <a:lstStyle/>
          <a:p>
            <a:r>
              <a:rPr lang="en-GB" dirty="0"/>
              <a:t>A Toy Example with Negative Edge Weights</a:t>
            </a:r>
            <a:endParaRPr lang="en-SE" dirty="0"/>
          </a:p>
        </p:txBody>
      </p:sp>
      <p:sp>
        <p:nvSpPr>
          <p:cNvPr id="3" name="Text Placeholder 2">
            <a:extLst>
              <a:ext uri="{FF2B5EF4-FFF2-40B4-BE49-F238E27FC236}">
                <a16:creationId xmlns:a16="http://schemas.microsoft.com/office/drawing/2014/main" id="{A3B6CE28-11AA-4252-D9ED-2CB4E2D72C00}"/>
              </a:ext>
            </a:extLst>
          </p:cNvPr>
          <p:cNvSpPr>
            <a:spLocks noGrp="1"/>
          </p:cNvSpPr>
          <p:nvPr>
            <p:ph type="body" idx="1"/>
          </p:nvPr>
        </p:nvSpPr>
        <p:spPr>
          <a:xfrm>
            <a:off x="746174" y="1568275"/>
            <a:ext cx="10074226" cy="963298"/>
          </a:xfrm>
        </p:spPr>
        <p:txBody>
          <a:bodyPr/>
          <a:lstStyle/>
          <a:p>
            <a:r>
              <a:rPr lang="en-GB" dirty="0"/>
              <a:t>Let’s run Dijkstra’s algorithm, Topological Sort, and Bellman Ford Algorithm on this DAG with a negative edge weight</a:t>
            </a:r>
            <a:endParaRPr lang="en-SE" dirty="0"/>
          </a:p>
        </p:txBody>
      </p:sp>
      <p:grpSp>
        <p:nvGrpSpPr>
          <p:cNvPr id="4" name="Group 4">
            <a:extLst>
              <a:ext uri="{FF2B5EF4-FFF2-40B4-BE49-F238E27FC236}">
                <a16:creationId xmlns:a16="http://schemas.microsoft.com/office/drawing/2014/main" id="{DE9EFA18-8B5E-D3CD-ED3E-D96367B1A347}"/>
              </a:ext>
            </a:extLst>
          </p:cNvPr>
          <p:cNvGrpSpPr>
            <a:grpSpLocks/>
          </p:cNvGrpSpPr>
          <p:nvPr/>
        </p:nvGrpSpPr>
        <p:grpSpPr bwMode="auto">
          <a:xfrm>
            <a:off x="4145697" y="3875102"/>
            <a:ext cx="533400" cy="533400"/>
            <a:chOff x="1824" y="2736"/>
            <a:chExt cx="336" cy="336"/>
          </a:xfrm>
        </p:grpSpPr>
        <p:sp>
          <p:nvSpPr>
            <p:cNvPr id="5" name="Oval 5">
              <a:extLst>
                <a:ext uri="{FF2B5EF4-FFF2-40B4-BE49-F238E27FC236}">
                  <a16:creationId xmlns:a16="http://schemas.microsoft.com/office/drawing/2014/main" id="{72C9238B-2B31-1E99-704F-C0DE11D1C87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016D46A-2C6C-A8FC-F804-484E4C27FDF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FCDB97BA-AFEA-7D95-2F67-1350C47E4E89}"/>
              </a:ext>
            </a:extLst>
          </p:cNvPr>
          <p:cNvGrpSpPr>
            <a:grpSpLocks/>
          </p:cNvGrpSpPr>
          <p:nvPr/>
        </p:nvGrpSpPr>
        <p:grpSpPr bwMode="auto">
          <a:xfrm>
            <a:off x="5288697" y="2960702"/>
            <a:ext cx="533400" cy="533400"/>
            <a:chOff x="1824" y="2736"/>
            <a:chExt cx="336" cy="336"/>
          </a:xfrm>
        </p:grpSpPr>
        <p:sp>
          <p:nvSpPr>
            <p:cNvPr id="8" name="Oval 8">
              <a:extLst>
                <a:ext uri="{FF2B5EF4-FFF2-40B4-BE49-F238E27FC236}">
                  <a16:creationId xmlns:a16="http://schemas.microsoft.com/office/drawing/2014/main" id="{E539A025-242C-7BF3-F35D-4D8D6CF5D17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347C119A-8E8D-945F-E215-6399DC79B0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377729E1-34BB-51D7-6635-90EEFFD2C186}"/>
              </a:ext>
            </a:extLst>
          </p:cNvPr>
          <p:cNvGrpSpPr>
            <a:grpSpLocks/>
          </p:cNvGrpSpPr>
          <p:nvPr/>
        </p:nvGrpSpPr>
        <p:grpSpPr bwMode="auto">
          <a:xfrm>
            <a:off x="5288697" y="4637102"/>
            <a:ext cx="533400" cy="533400"/>
            <a:chOff x="1824" y="2736"/>
            <a:chExt cx="336" cy="336"/>
          </a:xfrm>
        </p:grpSpPr>
        <p:sp>
          <p:nvSpPr>
            <p:cNvPr id="11" name="Oval 11">
              <a:extLst>
                <a:ext uri="{FF2B5EF4-FFF2-40B4-BE49-F238E27FC236}">
                  <a16:creationId xmlns:a16="http://schemas.microsoft.com/office/drawing/2014/main" id="{0E3BF43A-AE78-B96B-390B-CF4C41E2CC8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738F286A-C493-5811-26BF-4C90729CE5F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36F9857A-E441-DA5B-B72C-D1FFDCB14626}"/>
              </a:ext>
            </a:extLst>
          </p:cNvPr>
          <p:cNvSpPr>
            <a:spLocks noChangeShapeType="1"/>
          </p:cNvSpPr>
          <p:nvPr/>
        </p:nvSpPr>
        <p:spPr bwMode="auto">
          <a:xfrm flipV="1">
            <a:off x="4602897" y="34179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98608304-367B-AAEB-5EA4-85923F4A4017}"/>
              </a:ext>
            </a:extLst>
          </p:cNvPr>
          <p:cNvSpPr>
            <a:spLocks noChangeShapeType="1"/>
          </p:cNvSpPr>
          <p:nvPr/>
        </p:nvSpPr>
        <p:spPr bwMode="auto">
          <a:xfrm>
            <a:off x="4602897" y="43323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B1036261-266D-086F-909A-936BF478A098}"/>
              </a:ext>
            </a:extLst>
          </p:cNvPr>
          <p:cNvSpPr txBox="1">
            <a:spLocks noChangeArrowheads="1"/>
          </p:cNvSpPr>
          <p:nvPr/>
        </p:nvSpPr>
        <p:spPr bwMode="auto">
          <a:xfrm>
            <a:off x="4746758" y="44989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EB468C8E-A7A4-E30B-3984-8E8581D7A262}"/>
              </a:ext>
            </a:extLst>
          </p:cNvPr>
          <p:cNvSpPr txBox="1">
            <a:spLocks noChangeArrowheads="1"/>
          </p:cNvSpPr>
          <p:nvPr/>
        </p:nvSpPr>
        <p:spPr bwMode="auto">
          <a:xfrm>
            <a:off x="4602897" y="33390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7E8CBF33-D31E-A24D-D350-AB02FB17DE3D}"/>
              </a:ext>
            </a:extLst>
          </p:cNvPr>
          <p:cNvGrpSpPr>
            <a:grpSpLocks/>
          </p:cNvGrpSpPr>
          <p:nvPr/>
        </p:nvGrpSpPr>
        <p:grpSpPr bwMode="auto">
          <a:xfrm>
            <a:off x="6469797" y="3796148"/>
            <a:ext cx="533400" cy="533400"/>
            <a:chOff x="1824" y="2736"/>
            <a:chExt cx="336" cy="336"/>
          </a:xfrm>
        </p:grpSpPr>
        <p:sp>
          <p:nvSpPr>
            <p:cNvPr id="18" name="Oval 8">
              <a:extLst>
                <a:ext uri="{FF2B5EF4-FFF2-40B4-BE49-F238E27FC236}">
                  <a16:creationId xmlns:a16="http://schemas.microsoft.com/office/drawing/2014/main" id="{A1F9AEBF-4B9A-0A15-A3D1-FE6D9C082F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BCB1CB13-4995-BD68-9939-F9BE834F848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6905A666-605C-317D-4E1B-601995C4BC3D}"/>
              </a:ext>
            </a:extLst>
          </p:cNvPr>
          <p:cNvSpPr>
            <a:spLocks noChangeShapeType="1"/>
          </p:cNvSpPr>
          <p:nvPr/>
        </p:nvSpPr>
        <p:spPr bwMode="auto">
          <a:xfrm>
            <a:off x="5822097" y="33948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F9CECFF0-929C-86C0-472B-415B5312EB90}"/>
              </a:ext>
            </a:extLst>
          </p:cNvPr>
          <p:cNvSpPr>
            <a:spLocks noChangeShapeType="1"/>
          </p:cNvSpPr>
          <p:nvPr/>
        </p:nvSpPr>
        <p:spPr bwMode="auto">
          <a:xfrm flipV="1">
            <a:off x="5834387" y="42533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D46C8C8F-BE85-7674-F982-EA8F8F8DD1A4}"/>
              </a:ext>
            </a:extLst>
          </p:cNvPr>
          <p:cNvSpPr txBox="1">
            <a:spLocks noChangeArrowheads="1"/>
          </p:cNvSpPr>
          <p:nvPr/>
        </p:nvSpPr>
        <p:spPr bwMode="auto">
          <a:xfrm>
            <a:off x="5993547" y="33390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07DEEBF-E57C-D76F-E7E1-CE52234E6F7B}"/>
              </a:ext>
            </a:extLst>
          </p:cNvPr>
          <p:cNvSpPr txBox="1">
            <a:spLocks noChangeArrowheads="1"/>
          </p:cNvSpPr>
          <p:nvPr/>
        </p:nvSpPr>
        <p:spPr bwMode="auto">
          <a:xfrm>
            <a:off x="6147543" y="44595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24" name="Group 7">
            <a:extLst>
              <a:ext uri="{FF2B5EF4-FFF2-40B4-BE49-F238E27FC236}">
                <a16:creationId xmlns:a16="http://schemas.microsoft.com/office/drawing/2014/main" id="{4503EB64-2367-BCA1-C3D5-A7A21D77D300}"/>
              </a:ext>
            </a:extLst>
          </p:cNvPr>
          <p:cNvGrpSpPr>
            <a:grpSpLocks/>
          </p:cNvGrpSpPr>
          <p:nvPr/>
        </p:nvGrpSpPr>
        <p:grpSpPr bwMode="auto">
          <a:xfrm>
            <a:off x="7633665" y="3796148"/>
            <a:ext cx="533400" cy="533400"/>
            <a:chOff x="1824" y="2736"/>
            <a:chExt cx="336" cy="336"/>
          </a:xfrm>
        </p:grpSpPr>
        <p:sp>
          <p:nvSpPr>
            <p:cNvPr id="25" name="Oval 8">
              <a:extLst>
                <a:ext uri="{FF2B5EF4-FFF2-40B4-BE49-F238E27FC236}">
                  <a16:creationId xmlns:a16="http://schemas.microsoft.com/office/drawing/2014/main" id="{297B49E7-4DB2-8CEE-A959-80A96C0F4D5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9">
              <a:extLst>
                <a:ext uri="{FF2B5EF4-FFF2-40B4-BE49-F238E27FC236}">
                  <a16:creationId xmlns:a16="http://schemas.microsoft.com/office/drawing/2014/main" id="{8D3093E5-55C3-0875-B606-5996DD3FD6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27" name="Line 19">
            <a:extLst>
              <a:ext uri="{FF2B5EF4-FFF2-40B4-BE49-F238E27FC236}">
                <a16:creationId xmlns:a16="http://schemas.microsoft.com/office/drawing/2014/main" id="{7C91377E-9A90-1E85-34C2-1606824186D7}"/>
              </a:ext>
            </a:extLst>
          </p:cNvPr>
          <p:cNvSpPr>
            <a:spLocks noChangeShapeType="1"/>
          </p:cNvSpPr>
          <p:nvPr/>
        </p:nvSpPr>
        <p:spPr bwMode="auto">
          <a:xfrm>
            <a:off x="6976083" y="40983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Text Box 26">
            <a:extLst>
              <a:ext uri="{FF2B5EF4-FFF2-40B4-BE49-F238E27FC236}">
                <a16:creationId xmlns:a16="http://schemas.microsoft.com/office/drawing/2014/main" id="{685F89E7-2136-2E92-9C57-A1E34F3D2A57}"/>
              </a:ext>
            </a:extLst>
          </p:cNvPr>
          <p:cNvSpPr txBox="1">
            <a:spLocks noChangeArrowheads="1"/>
          </p:cNvSpPr>
          <p:nvPr/>
        </p:nvSpPr>
        <p:spPr bwMode="auto">
          <a:xfrm>
            <a:off x="7171254" y="37750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Tree>
    <p:extLst>
      <p:ext uri="{BB962C8B-B14F-4D97-AF65-F5344CB8AC3E}">
        <p14:creationId xmlns:p14="http://schemas.microsoft.com/office/powerpoint/2010/main" val="701818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Choice>
        <mc:Fallback xmlns="">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Fallback>
      </mc:AlternateContent>
      <p:sp>
        <p:nvSpPr>
          <p:cNvPr id="5" name="Arrow: Right 4">
            <a:extLst>
              <a:ext uri="{FF2B5EF4-FFF2-40B4-BE49-F238E27FC236}">
                <a16:creationId xmlns:a16="http://schemas.microsoft.com/office/drawing/2014/main" id="{5CAED2C4-4752-8397-9A78-F8622E9FCAEC}"/>
              </a:ext>
            </a:extLst>
          </p:cNvPr>
          <p:cNvSpPr/>
          <p:nvPr/>
        </p:nvSpPr>
        <p:spPr>
          <a:xfrm>
            <a:off x="3454729"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40C677AE-1214-9D81-1449-76D3797C3122}"/>
              </a:ext>
            </a:extLst>
          </p:cNvPr>
          <p:cNvSpPr txBox="1"/>
          <p:nvPr/>
        </p:nvSpPr>
        <p:spPr>
          <a:xfrm>
            <a:off x="3435428" y="2387367"/>
            <a:ext cx="77457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7" name="Arrow: Right 6">
            <a:extLst>
              <a:ext uri="{FF2B5EF4-FFF2-40B4-BE49-F238E27FC236}">
                <a16:creationId xmlns:a16="http://schemas.microsoft.com/office/drawing/2014/main" id="{9B5FEE93-7ADB-0C85-CE29-0EE37CAAA71B}"/>
              </a:ext>
            </a:extLst>
          </p:cNvPr>
          <p:cNvSpPr/>
          <p:nvPr/>
        </p:nvSpPr>
        <p:spPr>
          <a:xfrm>
            <a:off x="5941143"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3B253D31-DF25-EE07-6615-AFFE0303BEEE}"/>
              </a:ext>
            </a:extLst>
          </p:cNvPr>
          <p:cNvSpPr txBox="1"/>
          <p:nvPr/>
        </p:nvSpPr>
        <p:spPr>
          <a:xfrm>
            <a:off x="5945085" y="2387367"/>
            <a:ext cx="764953"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Choice>
        <mc:Fallback xmlns="">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Choice>
        <mc:Fallback xmlns="">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Fallback>
      </mc:AlternateContent>
      <p:sp>
        <p:nvSpPr>
          <p:cNvPr id="11" name="Arrow: Right 10">
            <a:extLst>
              <a:ext uri="{FF2B5EF4-FFF2-40B4-BE49-F238E27FC236}">
                <a16:creationId xmlns:a16="http://schemas.microsoft.com/office/drawing/2014/main" id="{C3555A6B-47E8-6DE2-9889-7289CEE410CD}"/>
              </a:ext>
            </a:extLst>
          </p:cNvPr>
          <p:cNvSpPr/>
          <p:nvPr/>
        </p:nvSpPr>
        <p:spPr>
          <a:xfrm>
            <a:off x="8429317" y="265738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88B8976-3793-B3B0-7C06-229EAD276BBA}"/>
              </a:ext>
            </a:extLst>
          </p:cNvPr>
          <p:cNvSpPr txBox="1"/>
          <p:nvPr/>
        </p:nvSpPr>
        <p:spPr>
          <a:xfrm>
            <a:off x="8423641" y="2355331"/>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13" name="Content Placeholder 4">
            <a:extLst>
              <a:ext uri="{FF2B5EF4-FFF2-40B4-BE49-F238E27FC236}">
                <a16:creationId xmlns:a16="http://schemas.microsoft.com/office/drawing/2014/main" id="{C5B13545-60E9-DDF0-B05D-51A88C195F1A}"/>
              </a:ext>
            </a:extLst>
          </p:cNvPr>
          <p:cNvGraphicFramePr>
            <a:graphicFrameLocks/>
          </p:cNvGraphicFramePr>
          <p:nvPr>
            <p:extLst>
              <p:ext uri="{D42A27DB-BD31-4B8C-83A1-F6EECF244321}">
                <p14:modId xmlns:p14="http://schemas.microsoft.com/office/powerpoint/2010/main" val="2860883584"/>
              </p:ext>
            </p:extLst>
          </p:nvPr>
        </p:nvGraphicFramePr>
        <p:xfrm>
          <a:off x="9367571"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3</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334971405"/>
                  </a:ext>
                </a:extLst>
              </a:tr>
            </a:tbl>
          </a:graphicData>
        </a:graphic>
      </p:graphicFrame>
      <p:graphicFrame>
        <p:nvGraphicFramePr>
          <p:cNvPr id="14" name="Content Placeholder 4">
            <a:extLst>
              <a:ext uri="{FF2B5EF4-FFF2-40B4-BE49-F238E27FC236}">
                <a16:creationId xmlns:a16="http://schemas.microsoft.com/office/drawing/2014/main" id="{D0E9A942-2803-8259-B7BC-45090430FA62}"/>
              </a:ext>
            </a:extLst>
          </p:cNvPr>
          <p:cNvGraphicFramePr>
            <a:graphicFrameLocks/>
          </p:cNvGraphicFramePr>
          <p:nvPr>
            <p:extLst>
              <p:ext uri="{D42A27DB-BD31-4B8C-83A1-F6EECF244321}">
                <p14:modId xmlns:p14="http://schemas.microsoft.com/office/powerpoint/2010/main" val="3529798199"/>
              </p:ext>
            </p:extLst>
          </p:nvPr>
        </p:nvGraphicFramePr>
        <p:xfrm>
          <a:off x="1941271"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15" name="Arrow: Right 14">
            <a:extLst>
              <a:ext uri="{FF2B5EF4-FFF2-40B4-BE49-F238E27FC236}">
                <a16:creationId xmlns:a16="http://schemas.microsoft.com/office/drawing/2014/main" id="{E99307A2-6B5F-03ED-4090-605EDA455E08}"/>
              </a:ext>
            </a:extLst>
          </p:cNvPr>
          <p:cNvSpPr/>
          <p:nvPr/>
        </p:nvSpPr>
        <p:spPr>
          <a:xfrm rot="10646415">
            <a:off x="3458238" y="4207911"/>
            <a:ext cx="6022679" cy="305423"/>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0389D789-FCCA-639D-D232-B93B51F09CA3}"/>
              </a:ext>
            </a:extLst>
          </p:cNvPr>
          <p:cNvSpPr txBox="1"/>
          <p:nvPr/>
        </p:nvSpPr>
        <p:spPr>
          <a:xfrm>
            <a:off x="5255486" y="4414898"/>
            <a:ext cx="75373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45BC6440-E444-DCAA-6532-7687F0282BDF}"/>
              </a:ext>
            </a:extLst>
          </p:cNvPr>
          <p:cNvSpPr txBox="1"/>
          <p:nvPr/>
        </p:nvSpPr>
        <p:spPr>
          <a:xfrm>
            <a:off x="5884460" y="5944264"/>
            <a:ext cx="1676765" cy="923330"/>
          </a:xfrm>
          <a:prstGeom prst="rect">
            <a:avLst/>
          </a:prstGeom>
          <a:solidFill>
            <a:sysClr val="window" lastClr="FFFFFF"/>
          </a:solidFill>
          <a:ln w="25400" cap="flat" cmpd="sng" algn="ctr">
            <a:no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E’s SD is not updated and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Incorrect</a:t>
            </a:r>
            <a:endParaRPr kumimoji="0" lang="en-SE" sz="1800" b="0" i="0" u="none" strike="noStrike" kern="1200" cap="none" spc="0" normalizeH="0" baseline="0" noProof="0" dirty="0">
              <a:ln>
                <a:noFill/>
              </a:ln>
              <a:solidFill>
                <a:srgbClr val="FF0000"/>
              </a:solidFill>
              <a:effectLst/>
              <a:uLnTx/>
              <a:uFillTx/>
              <a:latin typeface="Calibri"/>
              <a:ea typeface="+mn-ea"/>
              <a:cs typeface="+mn-cs"/>
            </a:endParaRPr>
          </a:p>
        </p:txBody>
      </p:sp>
      <p:grpSp>
        <p:nvGrpSpPr>
          <p:cNvPr id="18" name="Group 4">
            <a:extLst>
              <a:ext uri="{FF2B5EF4-FFF2-40B4-BE49-F238E27FC236}">
                <a16:creationId xmlns:a16="http://schemas.microsoft.com/office/drawing/2014/main" id="{00C5985E-15F7-44B1-99CC-5BE5128A305A}"/>
              </a:ext>
            </a:extLst>
          </p:cNvPr>
          <p:cNvGrpSpPr>
            <a:grpSpLocks/>
          </p:cNvGrpSpPr>
          <p:nvPr/>
        </p:nvGrpSpPr>
        <p:grpSpPr bwMode="auto">
          <a:xfrm>
            <a:off x="6595820" y="5387379"/>
            <a:ext cx="533400" cy="533400"/>
            <a:chOff x="1824" y="2736"/>
            <a:chExt cx="336" cy="336"/>
          </a:xfrm>
        </p:grpSpPr>
        <p:sp>
          <p:nvSpPr>
            <p:cNvPr id="19" name="Oval 5">
              <a:extLst>
                <a:ext uri="{FF2B5EF4-FFF2-40B4-BE49-F238E27FC236}">
                  <a16:creationId xmlns:a16="http://schemas.microsoft.com/office/drawing/2014/main" id="{FC058BE1-C6B6-8277-157E-9E4D6C4F82F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0" name="Text Box 6">
              <a:extLst>
                <a:ext uri="{FF2B5EF4-FFF2-40B4-BE49-F238E27FC236}">
                  <a16:creationId xmlns:a16="http://schemas.microsoft.com/office/drawing/2014/main" id="{B331D778-8D35-0C74-F40D-5B2AEBAAF3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21" name="Group 7">
            <a:extLst>
              <a:ext uri="{FF2B5EF4-FFF2-40B4-BE49-F238E27FC236}">
                <a16:creationId xmlns:a16="http://schemas.microsoft.com/office/drawing/2014/main" id="{62CBF3BF-2019-D36A-823B-420EADF89A76}"/>
              </a:ext>
            </a:extLst>
          </p:cNvPr>
          <p:cNvGrpSpPr>
            <a:grpSpLocks/>
          </p:cNvGrpSpPr>
          <p:nvPr/>
        </p:nvGrpSpPr>
        <p:grpSpPr bwMode="auto">
          <a:xfrm>
            <a:off x="7738820" y="4472979"/>
            <a:ext cx="533400" cy="533400"/>
            <a:chOff x="1824" y="2736"/>
            <a:chExt cx="336" cy="336"/>
          </a:xfrm>
        </p:grpSpPr>
        <p:sp>
          <p:nvSpPr>
            <p:cNvPr id="22" name="Oval 8">
              <a:extLst>
                <a:ext uri="{FF2B5EF4-FFF2-40B4-BE49-F238E27FC236}">
                  <a16:creationId xmlns:a16="http://schemas.microsoft.com/office/drawing/2014/main" id="{AA646AC6-2742-DC1B-50E7-5B1D26D9AD7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3" name="Text Box 9">
              <a:extLst>
                <a:ext uri="{FF2B5EF4-FFF2-40B4-BE49-F238E27FC236}">
                  <a16:creationId xmlns:a16="http://schemas.microsoft.com/office/drawing/2014/main" id="{46F55AF4-84C8-BF65-C6E6-E431B39352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24" name="Group 10">
            <a:extLst>
              <a:ext uri="{FF2B5EF4-FFF2-40B4-BE49-F238E27FC236}">
                <a16:creationId xmlns:a16="http://schemas.microsoft.com/office/drawing/2014/main" id="{4491C106-3747-71A7-126C-CF13B0DCEC89}"/>
              </a:ext>
            </a:extLst>
          </p:cNvPr>
          <p:cNvGrpSpPr>
            <a:grpSpLocks/>
          </p:cNvGrpSpPr>
          <p:nvPr/>
        </p:nvGrpSpPr>
        <p:grpSpPr bwMode="auto">
          <a:xfrm>
            <a:off x="7738820" y="6149379"/>
            <a:ext cx="533400" cy="533400"/>
            <a:chOff x="1824" y="2736"/>
            <a:chExt cx="336" cy="336"/>
          </a:xfrm>
        </p:grpSpPr>
        <p:sp>
          <p:nvSpPr>
            <p:cNvPr id="25" name="Oval 11">
              <a:extLst>
                <a:ext uri="{FF2B5EF4-FFF2-40B4-BE49-F238E27FC236}">
                  <a16:creationId xmlns:a16="http://schemas.microsoft.com/office/drawing/2014/main" id="{6705725F-E7AE-BCC2-267F-F476B28AC5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12">
              <a:extLst>
                <a:ext uri="{FF2B5EF4-FFF2-40B4-BE49-F238E27FC236}">
                  <a16:creationId xmlns:a16="http://schemas.microsoft.com/office/drawing/2014/main" id="{D48FE7FB-DD72-973F-435E-7B35B6EF9A7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27" name="Line 19">
            <a:extLst>
              <a:ext uri="{FF2B5EF4-FFF2-40B4-BE49-F238E27FC236}">
                <a16:creationId xmlns:a16="http://schemas.microsoft.com/office/drawing/2014/main" id="{661215D3-BA1C-9929-1DCE-4862B83E09B8}"/>
              </a:ext>
            </a:extLst>
          </p:cNvPr>
          <p:cNvSpPr>
            <a:spLocks noChangeShapeType="1"/>
          </p:cNvSpPr>
          <p:nvPr/>
        </p:nvSpPr>
        <p:spPr bwMode="auto">
          <a:xfrm flipV="1">
            <a:off x="7053020" y="4930179"/>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Line 20">
            <a:extLst>
              <a:ext uri="{FF2B5EF4-FFF2-40B4-BE49-F238E27FC236}">
                <a16:creationId xmlns:a16="http://schemas.microsoft.com/office/drawing/2014/main" id="{166D9285-ACA7-7FBA-F729-C63CB925C51A}"/>
              </a:ext>
            </a:extLst>
          </p:cNvPr>
          <p:cNvSpPr>
            <a:spLocks noChangeShapeType="1"/>
          </p:cNvSpPr>
          <p:nvPr/>
        </p:nvSpPr>
        <p:spPr bwMode="auto">
          <a:xfrm>
            <a:off x="7053020" y="5844579"/>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29" name="Text Box 26">
            <a:extLst>
              <a:ext uri="{FF2B5EF4-FFF2-40B4-BE49-F238E27FC236}">
                <a16:creationId xmlns:a16="http://schemas.microsoft.com/office/drawing/2014/main" id="{BFACE8A0-DDE3-0F22-C6BC-37196385AD41}"/>
              </a:ext>
            </a:extLst>
          </p:cNvPr>
          <p:cNvSpPr txBox="1">
            <a:spLocks noChangeArrowheads="1"/>
          </p:cNvSpPr>
          <p:nvPr/>
        </p:nvSpPr>
        <p:spPr bwMode="auto">
          <a:xfrm>
            <a:off x="7196881" y="60112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30" name="Text Box 28">
            <a:extLst>
              <a:ext uri="{FF2B5EF4-FFF2-40B4-BE49-F238E27FC236}">
                <a16:creationId xmlns:a16="http://schemas.microsoft.com/office/drawing/2014/main" id="{14E37DD9-67A6-496A-6342-56647570BFB3}"/>
              </a:ext>
            </a:extLst>
          </p:cNvPr>
          <p:cNvSpPr txBox="1">
            <a:spLocks noChangeArrowheads="1"/>
          </p:cNvSpPr>
          <p:nvPr/>
        </p:nvSpPr>
        <p:spPr bwMode="auto">
          <a:xfrm>
            <a:off x="7053020" y="4851359"/>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31" name="Group 7">
            <a:extLst>
              <a:ext uri="{FF2B5EF4-FFF2-40B4-BE49-F238E27FC236}">
                <a16:creationId xmlns:a16="http://schemas.microsoft.com/office/drawing/2014/main" id="{7856CB24-713D-6E51-023D-CACC10C32834}"/>
              </a:ext>
            </a:extLst>
          </p:cNvPr>
          <p:cNvGrpSpPr>
            <a:grpSpLocks/>
          </p:cNvGrpSpPr>
          <p:nvPr/>
        </p:nvGrpSpPr>
        <p:grpSpPr bwMode="auto">
          <a:xfrm>
            <a:off x="8919920" y="5308425"/>
            <a:ext cx="533400" cy="533400"/>
            <a:chOff x="1824" y="2736"/>
            <a:chExt cx="336" cy="336"/>
          </a:xfrm>
        </p:grpSpPr>
        <p:sp>
          <p:nvSpPr>
            <p:cNvPr id="32" name="Oval 8">
              <a:extLst>
                <a:ext uri="{FF2B5EF4-FFF2-40B4-BE49-F238E27FC236}">
                  <a16:creationId xmlns:a16="http://schemas.microsoft.com/office/drawing/2014/main" id="{0851B0D3-A3C8-8238-407D-4387FB65DDA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C562F1BF-D2FE-D99C-45F8-8B9DD8D5F7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34" name="Line 19">
            <a:extLst>
              <a:ext uri="{FF2B5EF4-FFF2-40B4-BE49-F238E27FC236}">
                <a16:creationId xmlns:a16="http://schemas.microsoft.com/office/drawing/2014/main" id="{4636BC3A-2665-EE48-5F99-6D9CD9BF9DD5}"/>
              </a:ext>
            </a:extLst>
          </p:cNvPr>
          <p:cNvSpPr>
            <a:spLocks noChangeShapeType="1"/>
          </p:cNvSpPr>
          <p:nvPr/>
        </p:nvSpPr>
        <p:spPr bwMode="auto">
          <a:xfrm>
            <a:off x="8272220" y="4907165"/>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Line 19">
            <a:extLst>
              <a:ext uri="{FF2B5EF4-FFF2-40B4-BE49-F238E27FC236}">
                <a16:creationId xmlns:a16="http://schemas.microsoft.com/office/drawing/2014/main" id="{13985BB4-7097-61BC-0C0E-757D32570FDA}"/>
              </a:ext>
            </a:extLst>
          </p:cNvPr>
          <p:cNvSpPr>
            <a:spLocks noChangeShapeType="1"/>
          </p:cNvSpPr>
          <p:nvPr/>
        </p:nvSpPr>
        <p:spPr bwMode="auto">
          <a:xfrm flipV="1">
            <a:off x="8284510" y="5765626"/>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8">
            <a:extLst>
              <a:ext uri="{FF2B5EF4-FFF2-40B4-BE49-F238E27FC236}">
                <a16:creationId xmlns:a16="http://schemas.microsoft.com/office/drawing/2014/main" id="{BFEFBF6B-80E8-3F5A-69B4-1BA6DF33D644}"/>
              </a:ext>
            </a:extLst>
          </p:cNvPr>
          <p:cNvSpPr txBox="1">
            <a:spLocks noChangeArrowheads="1"/>
          </p:cNvSpPr>
          <p:nvPr/>
        </p:nvSpPr>
        <p:spPr bwMode="auto">
          <a:xfrm>
            <a:off x="8443670" y="4851359"/>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37" name="Text Box 26">
            <a:extLst>
              <a:ext uri="{FF2B5EF4-FFF2-40B4-BE49-F238E27FC236}">
                <a16:creationId xmlns:a16="http://schemas.microsoft.com/office/drawing/2014/main" id="{32968DB2-B413-9828-FD0D-F1DD2C151D77}"/>
              </a:ext>
            </a:extLst>
          </p:cNvPr>
          <p:cNvSpPr txBox="1">
            <a:spLocks noChangeArrowheads="1"/>
          </p:cNvSpPr>
          <p:nvPr/>
        </p:nvSpPr>
        <p:spPr bwMode="auto">
          <a:xfrm>
            <a:off x="8597666" y="597180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38" name="Group 7">
            <a:extLst>
              <a:ext uri="{FF2B5EF4-FFF2-40B4-BE49-F238E27FC236}">
                <a16:creationId xmlns:a16="http://schemas.microsoft.com/office/drawing/2014/main" id="{BBB3FAC9-14E3-2245-4558-EC50294DD909}"/>
              </a:ext>
            </a:extLst>
          </p:cNvPr>
          <p:cNvGrpSpPr>
            <a:grpSpLocks/>
          </p:cNvGrpSpPr>
          <p:nvPr/>
        </p:nvGrpSpPr>
        <p:grpSpPr bwMode="auto">
          <a:xfrm>
            <a:off x="10083788" y="5308425"/>
            <a:ext cx="533400" cy="533400"/>
            <a:chOff x="1824" y="2736"/>
            <a:chExt cx="336" cy="336"/>
          </a:xfrm>
        </p:grpSpPr>
        <p:sp>
          <p:nvSpPr>
            <p:cNvPr id="39" name="Oval 8">
              <a:extLst>
                <a:ext uri="{FF2B5EF4-FFF2-40B4-BE49-F238E27FC236}">
                  <a16:creationId xmlns:a16="http://schemas.microsoft.com/office/drawing/2014/main" id="{FF10C39C-D2A0-EF23-EE0F-9ECE69818C9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40" name="Text Box 9">
              <a:extLst>
                <a:ext uri="{FF2B5EF4-FFF2-40B4-BE49-F238E27FC236}">
                  <a16:creationId xmlns:a16="http://schemas.microsoft.com/office/drawing/2014/main" id="{2DB4EBAC-162F-896A-7F43-7831F6843B0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41" name="Line 19">
            <a:extLst>
              <a:ext uri="{FF2B5EF4-FFF2-40B4-BE49-F238E27FC236}">
                <a16:creationId xmlns:a16="http://schemas.microsoft.com/office/drawing/2014/main" id="{5F4D3980-3049-5A78-F340-184C567BE1CF}"/>
              </a:ext>
            </a:extLst>
          </p:cNvPr>
          <p:cNvSpPr>
            <a:spLocks noChangeShapeType="1"/>
          </p:cNvSpPr>
          <p:nvPr/>
        </p:nvSpPr>
        <p:spPr bwMode="auto">
          <a:xfrm>
            <a:off x="9426206" y="5610577"/>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Text Box 26">
            <a:extLst>
              <a:ext uri="{FF2B5EF4-FFF2-40B4-BE49-F238E27FC236}">
                <a16:creationId xmlns:a16="http://schemas.microsoft.com/office/drawing/2014/main" id="{51588C1E-5F2F-CD86-CF83-3B5684DBD568}"/>
              </a:ext>
            </a:extLst>
          </p:cNvPr>
          <p:cNvSpPr txBox="1">
            <a:spLocks noChangeArrowheads="1"/>
          </p:cNvSpPr>
          <p:nvPr/>
        </p:nvSpPr>
        <p:spPr bwMode="auto">
          <a:xfrm>
            <a:off x="9621377" y="52873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43" name="Arrow: Right 42">
            <a:extLst>
              <a:ext uri="{FF2B5EF4-FFF2-40B4-BE49-F238E27FC236}">
                <a16:creationId xmlns:a16="http://schemas.microsoft.com/office/drawing/2014/main" id="{42EE730A-8180-9EED-BF15-8E0EB7C264E9}"/>
              </a:ext>
            </a:extLst>
          </p:cNvPr>
          <p:cNvSpPr/>
          <p:nvPr/>
        </p:nvSpPr>
        <p:spPr>
          <a:xfrm>
            <a:off x="3505553" y="506423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7F51AB1C-595F-A969-693E-4EBC03A9F4D9}"/>
              </a:ext>
            </a:extLst>
          </p:cNvPr>
          <p:cNvSpPr txBox="1"/>
          <p:nvPr/>
        </p:nvSpPr>
        <p:spPr>
          <a:xfrm>
            <a:off x="3499877" y="4762174"/>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p:graphicFrame>
        <p:nvGraphicFramePr>
          <p:cNvPr id="45" name="Content Placeholder 4">
            <a:extLst>
              <a:ext uri="{FF2B5EF4-FFF2-40B4-BE49-F238E27FC236}">
                <a16:creationId xmlns:a16="http://schemas.microsoft.com/office/drawing/2014/main" id="{078665E0-545D-16CB-ABCF-707553ED5A19}"/>
              </a:ext>
            </a:extLst>
          </p:cNvPr>
          <p:cNvGraphicFramePr>
            <a:graphicFrameLocks/>
          </p:cNvGraphicFramePr>
          <p:nvPr>
            <p:extLst>
              <p:ext uri="{D42A27DB-BD31-4B8C-83A1-F6EECF244321}">
                <p14:modId xmlns:p14="http://schemas.microsoft.com/office/powerpoint/2010/main" val="1828579030"/>
              </p:ext>
            </p:extLst>
          </p:nvPr>
        </p:nvGraphicFramePr>
        <p:xfrm>
          <a:off x="4364092"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46" name="Text Placeholder 2">
            <a:extLst>
              <a:ext uri="{FF2B5EF4-FFF2-40B4-BE49-F238E27FC236}">
                <a16:creationId xmlns:a16="http://schemas.microsoft.com/office/drawing/2014/main" id="{2424F4B9-D693-6973-E2EE-C78FCA762707}"/>
              </a:ext>
            </a:extLst>
          </p:cNvPr>
          <p:cNvSpPr txBox="1">
            <a:spLocks/>
          </p:cNvSpPr>
          <p:nvPr/>
        </p:nvSpPr>
        <p:spPr>
          <a:xfrm>
            <a:off x="586154" y="20477"/>
            <a:ext cx="11160369" cy="1928097"/>
          </a:xfrm>
          <a:prstGeom prst="rect">
            <a:avLst/>
          </a:prstGeom>
          <a:noFill/>
          <a:ln>
            <a:noFill/>
          </a:ln>
        </p:spPr>
        <p:txBody>
          <a:bodyPr spcFirstLastPara="1" wrap="square" lIns="44175" tIns="44175" rIns="44175" bIns="44175" anchor="t" anchorCtr="0">
            <a:normAutofit fontScale="92500"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solidFill>
                  <a:srgbClr val="FF0000"/>
                </a:solidFill>
              </a:rPr>
              <a:t>Dijkstra’s algorithm does not work for negative edge weights. </a:t>
            </a:r>
            <a:r>
              <a:rPr lang="en-GB" sz="2400" dirty="0"/>
              <a:t>Dijkstra’s Algorithm is greedy and optimal: any node that has been visited should have its shortest distance to the source. After visiting A, C, D, we have got D’s shortest distance to A is 2, but after visiting B, D’s distance to A is updated to -10, which violates the greedy optimal assumption of Dijkstra’s Algorithm. (Even if you update D’s distance to A to -10, its downstream vertex E’s distance will not be updated.)</a:t>
            </a:r>
          </a:p>
          <a:p>
            <a:endParaRPr lang="en-SE" sz="2400" dirty="0"/>
          </a:p>
        </p:txBody>
      </p:sp>
    </p:spTree>
    <p:extLst>
      <p:ext uri="{BB962C8B-B14F-4D97-AF65-F5344CB8AC3E}">
        <p14:creationId xmlns:p14="http://schemas.microsoft.com/office/powerpoint/2010/main" val="1812156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33FE-87A0-FCB3-97FB-C065656CB77B}"/>
              </a:ext>
            </a:extLst>
          </p:cNvPr>
          <p:cNvSpPr>
            <a:spLocks noGrp="1"/>
          </p:cNvSpPr>
          <p:nvPr>
            <p:ph type="title"/>
          </p:nvPr>
        </p:nvSpPr>
        <p:spPr/>
        <p:txBody>
          <a:bodyPr>
            <a:normAutofit fontScale="90000"/>
          </a:bodyPr>
          <a:lstStyle/>
          <a:p>
            <a:r>
              <a:rPr lang="en-GB" dirty="0"/>
              <a:t>Topological sort works for a DAG w/ negative edge weights</a:t>
            </a:r>
            <a:endParaRPr lang="en-SE" dirty="0"/>
          </a:p>
        </p:txBody>
      </p:sp>
      <p:sp>
        <p:nvSpPr>
          <p:cNvPr id="3" name="Text Placeholder 2">
            <a:extLst>
              <a:ext uri="{FF2B5EF4-FFF2-40B4-BE49-F238E27FC236}">
                <a16:creationId xmlns:a16="http://schemas.microsoft.com/office/drawing/2014/main" id="{7EBD27DB-7B84-FBAE-C3CF-9B62FBCB9356}"/>
              </a:ext>
            </a:extLst>
          </p:cNvPr>
          <p:cNvSpPr>
            <a:spLocks noGrp="1"/>
          </p:cNvSpPr>
          <p:nvPr>
            <p:ph type="body" idx="1"/>
          </p:nvPr>
        </p:nvSpPr>
        <p:spPr/>
        <p:txBody>
          <a:bodyPr/>
          <a:lstStyle/>
          <a:p>
            <a:endParaRPr lang="en-SE"/>
          </a:p>
        </p:txBody>
      </p:sp>
      <p:grpSp>
        <p:nvGrpSpPr>
          <p:cNvPr id="4" name="Group 4">
            <a:extLst>
              <a:ext uri="{FF2B5EF4-FFF2-40B4-BE49-F238E27FC236}">
                <a16:creationId xmlns:a16="http://schemas.microsoft.com/office/drawing/2014/main" id="{C3CD9D4D-543A-E173-C4A8-CD4A93FF366D}"/>
              </a:ext>
            </a:extLst>
          </p:cNvPr>
          <p:cNvGrpSpPr>
            <a:grpSpLocks/>
          </p:cNvGrpSpPr>
          <p:nvPr/>
        </p:nvGrpSpPr>
        <p:grpSpPr bwMode="auto">
          <a:xfrm>
            <a:off x="5986220" y="5562600"/>
            <a:ext cx="533400" cy="533400"/>
            <a:chOff x="1824" y="2736"/>
            <a:chExt cx="336" cy="336"/>
          </a:xfrm>
        </p:grpSpPr>
        <p:sp>
          <p:nvSpPr>
            <p:cNvPr id="5" name="Oval 5">
              <a:extLst>
                <a:ext uri="{FF2B5EF4-FFF2-40B4-BE49-F238E27FC236}">
                  <a16:creationId xmlns:a16="http://schemas.microsoft.com/office/drawing/2014/main" id="{D5B7D0C1-5720-F373-B948-EDC79E4FACD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807504B-5351-3BD7-31AC-3B153B8AF7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1820773F-FCD4-B680-9F45-96B8A418AEF8}"/>
              </a:ext>
            </a:extLst>
          </p:cNvPr>
          <p:cNvGrpSpPr>
            <a:grpSpLocks/>
          </p:cNvGrpSpPr>
          <p:nvPr/>
        </p:nvGrpSpPr>
        <p:grpSpPr bwMode="auto">
          <a:xfrm>
            <a:off x="7129220" y="4648200"/>
            <a:ext cx="533400" cy="533400"/>
            <a:chOff x="1824" y="2736"/>
            <a:chExt cx="336" cy="336"/>
          </a:xfrm>
        </p:grpSpPr>
        <p:sp>
          <p:nvSpPr>
            <p:cNvPr id="8" name="Oval 8">
              <a:extLst>
                <a:ext uri="{FF2B5EF4-FFF2-40B4-BE49-F238E27FC236}">
                  <a16:creationId xmlns:a16="http://schemas.microsoft.com/office/drawing/2014/main" id="{9053C5EC-05A9-CBCC-CE61-ECD94FF422E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C5343E60-1A7E-698D-51B2-9E96EC8EF5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D5EBCBE5-9415-E774-BDFD-63555F6F13C3}"/>
              </a:ext>
            </a:extLst>
          </p:cNvPr>
          <p:cNvGrpSpPr>
            <a:grpSpLocks/>
          </p:cNvGrpSpPr>
          <p:nvPr/>
        </p:nvGrpSpPr>
        <p:grpSpPr bwMode="auto">
          <a:xfrm>
            <a:off x="7129220" y="6324600"/>
            <a:ext cx="533400" cy="533400"/>
            <a:chOff x="1824" y="2736"/>
            <a:chExt cx="336" cy="336"/>
          </a:xfrm>
        </p:grpSpPr>
        <p:sp>
          <p:nvSpPr>
            <p:cNvPr id="11" name="Oval 11">
              <a:extLst>
                <a:ext uri="{FF2B5EF4-FFF2-40B4-BE49-F238E27FC236}">
                  <a16:creationId xmlns:a16="http://schemas.microsoft.com/office/drawing/2014/main" id="{FFE83B08-B6FF-C894-84F4-95EA5A7A937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A812A2E1-F5F0-5536-1ABE-A348B11CEF5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836DE1CA-2085-654C-BD8C-361ACAE55247}"/>
              </a:ext>
            </a:extLst>
          </p:cNvPr>
          <p:cNvSpPr>
            <a:spLocks noChangeShapeType="1"/>
          </p:cNvSpPr>
          <p:nvPr/>
        </p:nvSpPr>
        <p:spPr bwMode="auto">
          <a:xfrm flipV="1">
            <a:off x="6443420" y="5105400"/>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FBA0D7B9-C22F-605C-0D0E-19955AB09A6A}"/>
              </a:ext>
            </a:extLst>
          </p:cNvPr>
          <p:cNvSpPr>
            <a:spLocks noChangeShapeType="1"/>
          </p:cNvSpPr>
          <p:nvPr/>
        </p:nvSpPr>
        <p:spPr bwMode="auto">
          <a:xfrm>
            <a:off x="6443420" y="6019800"/>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79A97FE6-35DD-AAEC-2164-F1ED525D07DD}"/>
              </a:ext>
            </a:extLst>
          </p:cNvPr>
          <p:cNvSpPr txBox="1">
            <a:spLocks noChangeArrowheads="1"/>
          </p:cNvSpPr>
          <p:nvPr/>
        </p:nvSpPr>
        <p:spPr bwMode="auto">
          <a:xfrm>
            <a:off x="6587281" y="61864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63C5FC70-0C54-580C-1E49-ABCCF68340B2}"/>
              </a:ext>
            </a:extLst>
          </p:cNvPr>
          <p:cNvSpPr txBox="1">
            <a:spLocks noChangeArrowheads="1"/>
          </p:cNvSpPr>
          <p:nvPr/>
        </p:nvSpPr>
        <p:spPr bwMode="auto">
          <a:xfrm>
            <a:off x="6443420" y="5026580"/>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21CAFC2-783D-60B1-2758-78CC6FC33610}"/>
              </a:ext>
            </a:extLst>
          </p:cNvPr>
          <p:cNvGrpSpPr>
            <a:grpSpLocks/>
          </p:cNvGrpSpPr>
          <p:nvPr/>
        </p:nvGrpSpPr>
        <p:grpSpPr bwMode="auto">
          <a:xfrm>
            <a:off x="8310320" y="5483646"/>
            <a:ext cx="533400" cy="533400"/>
            <a:chOff x="1824" y="2736"/>
            <a:chExt cx="336" cy="336"/>
          </a:xfrm>
        </p:grpSpPr>
        <p:sp>
          <p:nvSpPr>
            <p:cNvPr id="18" name="Oval 8">
              <a:extLst>
                <a:ext uri="{FF2B5EF4-FFF2-40B4-BE49-F238E27FC236}">
                  <a16:creationId xmlns:a16="http://schemas.microsoft.com/office/drawing/2014/main" id="{B37ABFE9-C98F-E89E-8B0E-7F6B1AFB15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E5FB740A-3CDE-B48B-63CD-822EF62473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B1F9C4C3-E672-8949-94E0-8949B5A1EF00}"/>
              </a:ext>
            </a:extLst>
          </p:cNvPr>
          <p:cNvSpPr>
            <a:spLocks noChangeShapeType="1"/>
          </p:cNvSpPr>
          <p:nvPr/>
        </p:nvSpPr>
        <p:spPr bwMode="auto">
          <a:xfrm>
            <a:off x="7662620" y="5082386"/>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69BE01E0-F0B8-7024-F27D-CD51E4911C65}"/>
              </a:ext>
            </a:extLst>
          </p:cNvPr>
          <p:cNvSpPr>
            <a:spLocks noChangeShapeType="1"/>
          </p:cNvSpPr>
          <p:nvPr/>
        </p:nvSpPr>
        <p:spPr bwMode="auto">
          <a:xfrm flipV="1">
            <a:off x="7674910" y="5940847"/>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88C58A77-30D5-5CE6-4C96-F9B955F59140}"/>
              </a:ext>
            </a:extLst>
          </p:cNvPr>
          <p:cNvSpPr txBox="1">
            <a:spLocks noChangeArrowheads="1"/>
          </p:cNvSpPr>
          <p:nvPr/>
        </p:nvSpPr>
        <p:spPr bwMode="auto">
          <a:xfrm>
            <a:off x="7834070" y="5026580"/>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C7BF90D-0DC5-A1D7-793D-08977409DBE0}"/>
              </a:ext>
            </a:extLst>
          </p:cNvPr>
          <p:cNvSpPr txBox="1">
            <a:spLocks noChangeArrowheads="1"/>
          </p:cNvSpPr>
          <p:nvPr/>
        </p:nvSpPr>
        <p:spPr bwMode="auto">
          <a:xfrm>
            <a:off x="7988066" y="614702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6B0BB4DF-D45E-AD0B-97A0-1FB1145E411B}"/>
              </a:ext>
            </a:extLst>
          </p:cNvPr>
          <p:cNvSpPr/>
          <p:nvPr/>
        </p:nvSpPr>
        <p:spPr>
          <a:xfrm>
            <a:off x="2918022"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67D87F71-A86A-A64F-31A2-1558742D6BDB}"/>
              </a:ext>
            </a:extLst>
          </p:cNvPr>
          <p:cNvSpPr txBox="1"/>
          <p:nvPr/>
        </p:nvSpPr>
        <p:spPr>
          <a:xfrm>
            <a:off x="2898723"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B23B1803-202C-B951-7773-F20DA6F5238F}"/>
              </a:ext>
            </a:extLst>
          </p:cNvPr>
          <p:cNvSpPr/>
          <p:nvPr/>
        </p:nvSpPr>
        <p:spPr>
          <a:xfrm>
            <a:off x="5404436"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B7BD259F-E1D6-834E-8FC5-59EA1B78966D}"/>
              </a:ext>
            </a:extLst>
          </p:cNvPr>
          <p:cNvSpPr txBox="1"/>
          <p:nvPr/>
        </p:nvSpPr>
        <p:spPr>
          <a:xfrm>
            <a:off x="5403569"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ED643950-461E-A4BD-EBBB-476E2E3CDAD6}"/>
              </a:ext>
            </a:extLst>
          </p:cNvPr>
          <p:cNvGrpSpPr>
            <a:grpSpLocks/>
          </p:cNvGrpSpPr>
          <p:nvPr/>
        </p:nvGrpSpPr>
        <p:grpSpPr bwMode="auto">
          <a:xfrm>
            <a:off x="9474188" y="5483646"/>
            <a:ext cx="533400" cy="533400"/>
            <a:chOff x="1824" y="2736"/>
            <a:chExt cx="336" cy="336"/>
          </a:xfrm>
        </p:grpSpPr>
        <p:sp>
          <p:nvSpPr>
            <p:cNvPr id="32" name="Oval 8">
              <a:extLst>
                <a:ext uri="{FF2B5EF4-FFF2-40B4-BE49-F238E27FC236}">
                  <a16:creationId xmlns:a16="http://schemas.microsoft.com/office/drawing/2014/main" id="{0EBF23AF-B740-0D7C-13E5-52F459AF12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65E2D477-5898-4181-A067-E9FC38B140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7C0AAD95-0F52-EC7B-0F3B-77C607BEF008}"/>
              </a:ext>
            </a:extLst>
          </p:cNvPr>
          <p:cNvSpPr>
            <a:spLocks noChangeShapeType="1"/>
          </p:cNvSpPr>
          <p:nvPr/>
        </p:nvSpPr>
        <p:spPr bwMode="auto">
          <a:xfrm>
            <a:off x="8816606" y="5785798"/>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489BA925-07CD-B441-0F99-334562D0AD38}"/>
              </a:ext>
            </a:extLst>
          </p:cNvPr>
          <p:cNvSpPr txBox="1">
            <a:spLocks noChangeArrowheads="1"/>
          </p:cNvSpPr>
          <p:nvPr/>
        </p:nvSpPr>
        <p:spPr bwMode="auto">
          <a:xfrm>
            <a:off x="9011777" y="54625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82E90375-079E-0096-54DB-1F718396BCCE}"/>
              </a:ext>
            </a:extLst>
          </p:cNvPr>
          <p:cNvSpPr/>
          <p:nvPr/>
        </p:nvSpPr>
        <p:spPr>
          <a:xfrm>
            <a:off x="7873964" y="212745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B69B0037-A218-F377-2EFE-7F07A0258302}"/>
              </a:ext>
            </a:extLst>
          </p:cNvPr>
          <p:cNvSpPr txBox="1"/>
          <p:nvPr/>
        </p:nvSpPr>
        <p:spPr>
          <a:xfrm>
            <a:off x="7873097" y="1825397"/>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6"/>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5B6863B5-8191-F08B-EEC5-43C94CCFB08A}"/>
              </a:ext>
            </a:extLst>
          </p:cNvPr>
          <p:cNvGraphicFramePr>
            <a:graphicFrameLocks/>
          </p:cNvGraphicFramePr>
          <p:nvPr>
            <p:extLst>
              <p:ext uri="{D42A27DB-BD31-4B8C-83A1-F6EECF244321}">
                <p14:modId xmlns:p14="http://schemas.microsoft.com/office/powerpoint/2010/main" val="2212353554"/>
              </p:ext>
            </p:extLst>
          </p:nvPr>
        </p:nvGraphicFramePr>
        <p:xfrm>
          <a:off x="1354558" y="3992880"/>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7B50D869-750D-FA77-0ABA-CFCE3807D5F4}"/>
              </a:ext>
            </a:extLst>
          </p:cNvPr>
          <p:cNvSpPr/>
          <p:nvPr/>
        </p:nvSpPr>
        <p:spPr>
          <a:xfrm rot="10511321">
            <a:off x="2895182" y="3678337"/>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2500FBF7-5C13-B42B-CC91-FB98CB49D9BA}"/>
              </a:ext>
            </a:extLst>
          </p:cNvPr>
          <p:cNvSpPr txBox="1"/>
          <p:nvPr/>
        </p:nvSpPr>
        <p:spPr>
          <a:xfrm>
            <a:off x="5494582" y="3455437"/>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2900D227-F8B4-BA8F-3F5D-AA0573C17527}"/>
              </a:ext>
            </a:extLst>
          </p:cNvPr>
          <p:cNvGraphicFramePr>
            <a:graphicFrameLocks/>
          </p:cNvGraphicFramePr>
          <p:nvPr>
            <p:extLst>
              <p:ext uri="{D42A27DB-BD31-4B8C-83A1-F6EECF244321}">
                <p14:modId xmlns:p14="http://schemas.microsoft.com/office/powerpoint/2010/main" val="1207269660"/>
              </p:ext>
            </p:extLst>
          </p:nvPr>
        </p:nvGraphicFramePr>
        <p:xfrm>
          <a:off x="3902311" y="403265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C2C54F5B-C187-978B-3BFE-6B59364563E0}"/>
              </a:ext>
            </a:extLst>
          </p:cNvPr>
          <p:cNvSpPr/>
          <p:nvPr/>
        </p:nvSpPr>
        <p:spPr>
          <a:xfrm>
            <a:off x="2918022" y="4776826"/>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218FB0EF-0A23-D243-13FB-4D5E6BF937B4}"/>
              </a:ext>
            </a:extLst>
          </p:cNvPr>
          <p:cNvSpPr txBox="1"/>
          <p:nvPr/>
        </p:nvSpPr>
        <p:spPr>
          <a:xfrm>
            <a:off x="2898723" y="4474768"/>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401A9FA0-86AE-D728-94C0-1D3CDF432463}"/>
              </a:ext>
            </a:extLst>
          </p:cNvPr>
          <p:cNvSpPr txBox="1"/>
          <p:nvPr/>
        </p:nvSpPr>
        <p:spPr>
          <a:xfrm>
            <a:off x="1696560" y="6422023"/>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ABCDE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66719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420368-6E43-B050-CC79-13BF2E48F03E}"/>
              </a:ext>
            </a:extLst>
          </p:cNvPr>
          <p:cNvSpPr>
            <a:spLocks noGrp="1"/>
          </p:cNvSpPr>
          <p:nvPr>
            <p:ph type="body" idx="1"/>
          </p:nvPr>
        </p:nvSpPr>
        <p:spPr/>
        <p:txBody>
          <a:bodyPr/>
          <a:lstStyle/>
          <a:p>
            <a:endParaRPr lang="en-SE" dirty="0"/>
          </a:p>
        </p:txBody>
      </p:sp>
      <p:grpSp>
        <p:nvGrpSpPr>
          <p:cNvPr id="4" name="Group 4">
            <a:extLst>
              <a:ext uri="{FF2B5EF4-FFF2-40B4-BE49-F238E27FC236}">
                <a16:creationId xmlns:a16="http://schemas.microsoft.com/office/drawing/2014/main" id="{8A5D45CF-5549-C0CF-B465-E34F76F2C95F}"/>
              </a:ext>
            </a:extLst>
          </p:cNvPr>
          <p:cNvGrpSpPr>
            <a:grpSpLocks/>
          </p:cNvGrpSpPr>
          <p:nvPr/>
        </p:nvGrpSpPr>
        <p:grpSpPr bwMode="auto">
          <a:xfrm>
            <a:off x="6327601" y="5492622"/>
            <a:ext cx="533400" cy="533400"/>
            <a:chOff x="1824" y="2736"/>
            <a:chExt cx="336" cy="336"/>
          </a:xfrm>
        </p:grpSpPr>
        <p:sp>
          <p:nvSpPr>
            <p:cNvPr id="5" name="Oval 5">
              <a:extLst>
                <a:ext uri="{FF2B5EF4-FFF2-40B4-BE49-F238E27FC236}">
                  <a16:creationId xmlns:a16="http://schemas.microsoft.com/office/drawing/2014/main" id="{D1E3F4E2-54AD-69BA-91F3-11CEDFFAE6A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04E5554F-0C81-8D5C-62A2-7092C4F3860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DA767AB4-9A2E-F5EC-9088-E75A2BBC37E9}"/>
              </a:ext>
            </a:extLst>
          </p:cNvPr>
          <p:cNvGrpSpPr>
            <a:grpSpLocks/>
          </p:cNvGrpSpPr>
          <p:nvPr/>
        </p:nvGrpSpPr>
        <p:grpSpPr bwMode="auto">
          <a:xfrm>
            <a:off x="7470601" y="4578222"/>
            <a:ext cx="533400" cy="533400"/>
            <a:chOff x="1824" y="2736"/>
            <a:chExt cx="336" cy="336"/>
          </a:xfrm>
        </p:grpSpPr>
        <p:sp>
          <p:nvSpPr>
            <p:cNvPr id="8" name="Oval 8">
              <a:extLst>
                <a:ext uri="{FF2B5EF4-FFF2-40B4-BE49-F238E27FC236}">
                  <a16:creationId xmlns:a16="http://schemas.microsoft.com/office/drawing/2014/main" id="{F35EDB95-1357-F468-BCDC-CF780929A06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6DD05171-15D3-0E41-71BC-9BFD26E1DC4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F686818D-1F4C-DEE1-3BA5-5CA2CF9C2B17}"/>
              </a:ext>
            </a:extLst>
          </p:cNvPr>
          <p:cNvGrpSpPr>
            <a:grpSpLocks/>
          </p:cNvGrpSpPr>
          <p:nvPr/>
        </p:nvGrpSpPr>
        <p:grpSpPr bwMode="auto">
          <a:xfrm>
            <a:off x="7470601" y="6254622"/>
            <a:ext cx="533400" cy="533400"/>
            <a:chOff x="1824" y="2736"/>
            <a:chExt cx="336" cy="336"/>
          </a:xfrm>
        </p:grpSpPr>
        <p:sp>
          <p:nvSpPr>
            <p:cNvPr id="11" name="Oval 11">
              <a:extLst>
                <a:ext uri="{FF2B5EF4-FFF2-40B4-BE49-F238E27FC236}">
                  <a16:creationId xmlns:a16="http://schemas.microsoft.com/office/drawing/2014/main" id="{8B21B4A5-EE1B-AAC0-50D8-E5F7D60175A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35650E2D-964F-D211-DFC1-C5F3432832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B3B670CE-D4A0-E73C-F07A-87603786C8E8}"/>
              </a:ext>
            </a:extLst>
          </p:cNvPr>
          <p:cNvSpPr>
            <a:spLocks noChangeShapeType="1"/>
          </p:cNvSpPr>
          <p:nvPr/>
        </p:nvSpPr>
        <p:spPr bwMode="auto">
          <a:xfrm flipV="1">
            <a:off x="6784801" y="503542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4F15CBF4-E2B6-FA70-B28C-B10250DDBC28}"/>
              </a:ext>
            </a:extLst>
          </p:cNvPr>
          <p:cNvSpPr>
            <a:spLocks noChangeShapeType="1"/>
          </p:cNvSpPr>
          <p:nvPr/>
        </p:nvSpPr>
        <p:spPr bwMode="auto">
          <a:xfrm>
            <a:off x="6784801" y="594982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F88161FB-1717-C7A8-2860-C176870F4D8E}"/>
              </a:ext>
            </a:extLst>
          </p:cNvPr>
          <p:cNvSpPr txBox="1">
            <a:spLocks noChangeArrowheads="1"/>
          </p:cNvSpPr>
          <p:nvPr/>
        </p:nvSpPr>
        <p:spPr bwMode="auto">
          <a:xfrm>
            <a:off x="6928662" y="61165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3A16DBEE-F2D9-BE55-9976-8BBA3E4CD242}"/>
              </a:ext>
            </a:extLst>
          </p:cNvPr>
          <p:cNvSpPr txBox="1">
            <a:spLocks noChangeArrowheads="1"/>
          </p:cNvSpPr>
          <p:nvPr/>
        </p:nvSpPr>
        <p:spPr bwMode="auto">
          <a:xfrm>
            <a:off x="6784801" y="495660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B8072396-F0A2-184D-0D87-37E14A2A6167}"/>
              </a:ext>
            </a:extLst>
          </p:cNvPr>
          <p:cNvGrpSpPr>
            <a:grpSpLocks/>
          </p:cNvGrpSpPr>
          <p:nvPr/>
        </p:nvGrpSpPr>
        <p:grpSpPr bwMode="auto">
          <a:xfrm>
            <a:off x="8651701" y="5413668"/>
            <a:ext cx="533400" cy="533400"/>
            <a:chOff x="1824" y="2736"/>
            <a:chExt cx="336" cy="336"/>
          </a:xfrm>
        </p:grpSpPr>
        <p:sp>
          <p:nvSpPr>
            <p:cNvPr id="18" name="Oval 8">
              <a:extLst>
                <a:ext uri="{FF2B5EF4-FFF2-40B4-BE49-F238E27FC236}">
                  <a16:creationId xmlns:a16="http://schemas.microsoft.com/office/drawing/2014/main" id="{798F3305-9E29-B4DE-F860-D870B9F6AA81}"/>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D6AFC951-50E0-F65E-68D4-924EDA216E0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83BDB9D2-EAFC-C848-EE05-E723F86ACE76}"/>
              </a:ext>
            </a:extLst>
          </p:cNvPr>
          <p:cNvSpPr>
            <a:spLocks noChangeShapeType="1"/>
          </p:cNvSpPr>
          <p:nvPr/>
        </p:nvSpPr>
        <p:spPr bwMode="auto">
          <a:xfrm>
            <a:off x="8004001" y="501240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BE2A485C-1AEF-6F29-4A2E-DF5E51F7B288}"/>
              </a:ext>
            </a:extLst>
          </p:cNvPr>
          <p:cNvSpPr>
            <a:spLocks noChangeShapeType="1"/>
          </p:cNvSpPr>
          <p:nvPr/>
        </p:nvSpPr>
        <p:spPr bwMode="auto">
          <a:xfrm flipV="1">
            <a:off x="8016291" y="587086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2ABDEDEA-37EF-1AA0-9056-EDA849A9BC96}"/>
              </a:ext>
            </a:extLst>
          </p:cNvPr>
          <p:cNvSpPr txBox="1">
            <a:spLocks noChangeArrowheads="1"/>
          </p:cNvSpPr>
          <p:nvPr/>
        </p:nvSpPr>
        <p:spPr bwMode="auto">
          <a:xfrm>
            <a:off x="8175451" y="495660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D1138BCB-1107-FFA2-BA75-15C54CDC1679}"/>
              </a:ext>
            </a:extLst>
          </p:cNvPr>
          <p:cNvSpPr txBox="1">
            <a:spLocks noChangeArrowheads="1"/>
          </p:cNvSpPr>
          <p:nvPr/>
        </p:nvSpPr>
        <p:spPr bwMode="auto">
          <a:xfrm>
            <a:off x="8329447" y="607705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1894C6CD-28F1-D900-DEF2-31BA7951AD8C}"/>
              </a:ext>
            </a:extLst>
          </p:cNvPr>
          <p:cNvSpPr/>
          <p:nvPr/>
        </p:nvSpPr>
        <p:spPr>
          <a:xfrm>
            <a:off x="3259403"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BCD99B21-F001-04AB-AFD2-B42A7615BD54}"/>
              </a:ext>
            </a:extLst>
          </p:cNvPr>
          <p:cNvSpPr txBox="1"/>
          <p:nvPr/>
        </p:nvSpPr>
        <p:spPr>
          <a:xfrm>
            <a:off x="3240104"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E627FC79-57AA-0BDA-5EE3-705C2D1FA907}"/>
              </a:ext>
            </a:extLst>
          </p:cNvPr>
          <p:cNvSpPr/>
          <p:nvPr/>
        </p:nvSpPr>
        <p:spPr>
          <a:xfrm>
            <a:off x="5745817"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CB3CBD87-7223-A32F-75C3-2342239DC525}"/>
              </a:ext>
            </a:extLst>
          </p:cNvPr>
          <p:cNvSpPr txBox="1"/>
          <p:nvPr/>
        </p:nvSpPr>
        <p:spPr>
          <a:xfrm>
            <a:off x="5744950"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32A717F8-B1C2-B346-89D7-15D7300A12C3}"/>
              </a:ext>
            </a:extLst>
          </p:cNvPr>
          <p:cNvGrpSpPr>
            <a:grpSpLocks/>
          </p:cNvGrpSpPr>
          <p:nvPr/>
        </p:nvGrpSpPr>
        <p:grpSpPr bwMode="auto">
          <a:xfrm>
            <a:off x="9815569" y="5413668"/>
            <a:ext cx="533400" cy="533400"/>
            <a:chOff x="1824" y="2736"/>
            <a:chExt cx="336" cy="336"/>
          </a:xfrm>
        </p:grpSpPr>
        <p:sp>
          <p:nvSpPr>
            <p:cNvPr id="32" name="Oval 8">
              <a:extLst>
                <a:ext uri="{FF2B5EF4-FFF2-40B4-BE49-F238E27FC236}">
                  <a16:creationId xmlns:a16="http://schemas.microsoft.com/office/drawing/2014/main" id="{EDB1AA54-F045-BC8F-9016-E934D47C8E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29B9F781-8A7A-D155-9C0E-D19D9F80028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AEB04739-926A-65BB-3F5A-BEBF12C371BC}"/>
              </a:ext>
            </a:extLst>
          </p:cNvPr>
          <p:cNvSpPr>
            <a:spLocks noChangeShapeType="1"/>
          </p:cNvSpPr>
          <p:nvPr/>
        </p:nvSpPr>
        <p:spPr bwMode="auto">
          <a:xfrm>
            <a:off x="9157987" y="571582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696B70ED-9A80-EA68-8791-CB563BD6B68B}"/>
              </a:ext>
            </a:extLst>
          </p:cNvPr>
          <p:cNvSpPr txBox="1">
            <a:spLocks noChangeArrowheads="1"/>
          </p:cNvSpPr>
          <p:nvPr/>
        </p:nvSpPr>
        <p:spPr bwMode="auto">
          <a:xfrm>
            <a:off x="9353158" y="53926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D3BE2999-454D-8DFF-0F5B-B0E7621BAF41}"/>
              </a:ext>
            </a:extLst>
          </p:cNvPr>
          <p:cNvSpPr/>
          <p:nvPr/>
        </p:nvSpPr>
        <p:spPr>
          <a:xfrm>
            <a:off x="8215345" y="2057477"/>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CD8FD227-A7F7-4B38-F6CF-9B172A8B8347}"/>
              </a:ext>
            </a:extLst>
          </p:cNvPr>
          <p:cNvSpPr txBox="1"/>
          <p:nvPr/>
        </p:nvSpPr>
        <p:spPr>
          <a:xfrm>
            <a:off x="8214478" y="1755419"/>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8EFB82B0-F91D-ABEC-7C91-AD04A05B7E7E}"/>
              </a:ext>
            </a:extLst>
          </p:cNvPr>
          <p:cNvGraphicFramePr>
            <a:graphicFrameLocks/>
          </p:cNvGraphicFramePr>
          <p:nvPr>
            <p:extLst>
              <p:ext uri="{D42A27DB-BD31-4B8C-83A1-F6EECF244321}">
                <p14:modId xmlns:p14="http://schemas.microsoft.com/office/powerpoint/2010/main" val="2269461264"/>
              </p:ext>
            </p:extLst>
          </p:nvPr>
        </p:nvGraphicFramePr>
        <p:xfrm>
          <a:off x="1695939" y="3922902"/>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A21F2C6E-A4B0-0EFC-1F7E-ED7B465B81A6}"/>
              </a:ext>
            </a:extLst>
          </p:cNvPr>
          <p:cNvSpPr/>
          <p:nvPr/>
        </p:nvSpPr>
        <p:spPr>
          <a:xfrm rot="10511321">
            <a:off x="3236563" y="3608359"/>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F452B964-9630-EC09-6BB9-3ECAF6175D2B}"/>
              </a:ext>
            </a:extLst>
          </p:cNvPr>
          <p:cNvSpPr txBox="1"/>
          <p:nvPr/>
        </p:nvSpPr>
        <p:spPr>
          <a:xfrm>
            <a:off x="5835963" y="3385459"/>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9958E1C4-44B2-DEF2-582D-13C8588DAD0A}"/>
              </a:ext>
            </a:extLst>
          </p:cNvPr>
          <p:cNvGraphicFramePr>
            <a:graphicFrameLocks/>
          </p:cNvGraphicFramePr>
          <p:nvPr>
            <p:extLst>
              <p:ext uri="{D42A27DB-BD31-4B8C-83A1-F6EECF244321}">
                <p14:modId xmlns:p14="http://schemas.microsoft.com/office/powerpoint/2010/main" val="1314075942"/>
              </p:ext>
            </p:extLst>
          </p:nvPr>
        </p:nvGraphicFramePr>
        <p:xfrm>
          <a:off x="4243692" y="39626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0973E8A8-2FF4-2AF8-5D89-F4C680F29519}"/>
              </a:ext>
            </a:extLst>
          </p:cNvPr>
          <p:cNvSpPr/>
          <p:nvPr/>
        </p:nvSpPr>
        <p:spPr>
          <a:xfrm>
            <a:off x="3259403" y="4706848"/>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8610CF92-6B42-81B4-D6DE-BDCB7FC8634D}"/>
              </a:ext>
            </a:extLst>
          </p:cNvPr>
          <p:cNvSpPr txBox="1"/>
          <p:nvPr/>
        </p:nvSpPr>
        <p:spPr>
          <a:xfrm>
            <a:off x="3240104" y="4404790"/>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5CF1579D-A299-FA42-8ACF-FB206E322069}"/>
              </a:ext>
            </a:extLst>
          </p:cNvPr>
          <p:cNvSpPr txBox="1"/>
          <p:nvPr/>
        </p:nvSpPr>
        <p:spPr>
          <a:xfrm>
            <a:off x="2037941" y="6352045"/>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ACBDE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48" name="Title 1">
            <a:extLst>
              <a:ext uri="{FF2B5EF4-FFF2-40B4-BE49-F238E27FC236}">
                <a16:creationId xmlns:a16="http://schemas.microsoft.com/office/drawing/2014/main" id="{C5CA8E5B-0231-78CC-D6CA-64F554D4A873}"/>
              </a:ext>
            </a:extLst>
          </p:cNvPr>
          <p:cNvSpPr>
            <a:spLocks noGrp="1"/>
          </p:cNvSpPr>
          <p:nvPr>
            <p:ph type="title"/>
          </p:nvPr>
        </p:nvSpPr>
        <p:spPr>
          <a:xfrm>
            <a:off x="575239" y="263276"/>
            <a:ext cx="11187000" cy="1014900"/>
          </a:xfrm>
        </p:spPr>
        <p:txBody>
          <a:bodyPr>
            <a:normAutofit fontScale="90000"/>
          </a:bodyPr>
          <a:lstStyle/>
          <a:p>
            <a:r>
              <a:rPr lang="en-GB" dirty="0"/>
              <a:t>Topological sort works for a DAG w/ negative edge weights</a:t>
            </a:r>
            <a:endParaRPr lang="en-SE" dirty="0"/>
          </a:p>
        </p:txBody>
      </p:sp>
    </p:spTree>
    <p:extLst>
      <p:ext uri="{BB962C8B-B14F-4D97-AF65-F5344CB8AC3E}">
        <p14:creationId xmlns:p14="http://schemas.microsoft.com/office/powerpoint/2010/main" val="9843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4B919293-25D3-DAB2-1E78-02966FA6F151}"/>
              </a:ext>
            </a:extLst>
          </p:cNvPr>
          <p:cNvGrpSpPr>
            <a:grpSpLocks/>
          </p:cNvGrpSpPr>
          <p:nvPr/>
        </p:nvGrpSpPr>
        <p:grpSpPr bwMode="auto">
          <a:xfrm>
            <a:off x="5114815" y="5300402"/>
            <a:ext cx="533400" cy="533400"/>
            <a:chOff x="1824" y="2736"/>
            <a:chExt cx="336" cy="336"/>
          </a:xfrm>
        </p:grpSpPr>
        <p:sp>
          <p:nvSpPr>
            <p:cNvPr id="5" name="Oval 5">
              <a:extLst>
                <a:ext uri="{FF2B5EF4-FFF2-40B4-BE49-F238E27FC236}">
                  <a16:creationId xmlns:a16="http://schemas.microsoft.com/office/drawing/2014/main" id="{E0B6E19E-27B0-8E56-E874-B466EB13120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494AE71A-3200-2AA7-50D9-A118D24C86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791A0F2F-1AD3-C7F3-1583-72A734B34274}"/>
              </a:ext>
            </a:extLst>
          </p:cNvPr>
          <p:cNvGrpSpPr>
            <a:grpSpLocks/>
          </p:cNvGrpSpPr>
          <p:nvPr/>
        </p:nvGrpSpPr>
        <p:grpSpPr bwMode="auto">
          <a:xfrm>
            <a:off x="6257815" y="4386002"/>
            <a:ext cx="533400" cy="533400"/>
            <a:chOff x="1824" y="2736"/>
            <a:chExt cx="336" cy="336"/>
          </a:xfrm>
        </p:grpSpPr>
        <p:sp>
          <p:nvSpPr>
            <p:cNvPr id="8" name="Oval 8">
              <a:extLst>
                <a:ext uri="{FF2B5EF4-FFF2-40B4-BE49-F238E27FC236}">
                  <a16:creationId xmlns:a16="http://schemas.microsoft.com/office/drawing/2014/main" id="{BE987978-6951-80E6-C8C6-BD178D25C86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561915DF-B458-BC79-0C3C-2FE3FA609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C8BF327B-61A3-12C6-9677-2EBE66EE0F27}"/>
              </a:ext>
            </a:extLst>
          </p:cNvPr>
          <p:cNvGrpSpPr>
            <a:grpSpLocks/>
          </p:cNvGrpSpPr>
          <p:nvPr/>
        </p:nvGrpSpPr>
        <p:grpSpPr bwMode="auto">
          <a:xfrm>
            <a:off x="6257815" y="6062402"/>
            <a:ext cx="533400" cy="533400"/>
            <a:chOff x="1824" y="2736"/>
            <a:chExt cx="336" cy="336"/>
          </a:xfrm>
        </p:grpSpPr>
        <p:sp>
          <p:nvSpPr>
            <p:cNvPr id="11" name="Oval 11">
              <a:extLst>
                <a:ext uri="{FF2B5EF4-FFF2-40B4-BE49-F238E27FC236}">
                  <a16:creationId xmlns:a16="http://schemas.microsoft.com/office/drawing/2014/main" id="{13D1B4F7-FFC4-1290-BF76-1FDEDA7C83C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50018F98-A206-8801-991C-968F812255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E8BF3C59-AADC-C774-50FB-F49096FD64C5}"/>
              </a:ext>
            </a:extLst>
          </p:cNvPr>
          <p:cNvSpPr>
            <a:spLocks noChangeShapeType="1"/>
          </p:cNvSpPr>
          <p:nvPr/>
        </p:nvSpPr>
        <p:spPr bwMode="auto">
          <a:xfrm flipV="1">
            <a:off x="5572015" y="48432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B08801CE-32EB-AFBA-9CE0-762C0219745C}"/>
              </a:ext>
            </a:extLst>
          </p:cNvPr>
          <p:cNvSpPr>
            <a:spLocks noChangeShapeType="1"/>
          </p:cNvSpPr>
          <p:nvPr/>
        </p:nvSpPr>
        <p:spPr bwMode="auto">
          <a:xfrm>
            <a:off x="5572015" y="57576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15B9CE61-8025-1861-81BC-49FAC2BDBDA2}"/>
              </a:ext>
            </a:extLst>
          </p:cNvPr>
          <p:cNvSpPr txBox="1">
            <a:spLocks noChangeArrowheads="1"/>
          </p:cNvSpPr>
          <p:nvPr/>
        </p:nvSpPr>
        <p:spPr bwMode="auto">
          <a:xfrm>
            <a:off x="5715876" y="59242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557A4BA5-4D85-DDA6-8136-49601D4C8CD0}"/>
              </a:ext>
            </a:extLst>
          </p:cNvPr>
          <p:cNvSpPr txBox="1">
            <a:spLocks noChangeArrowheads="1"/>
          </p:cNvSpPr>
          <p:nvPr/>
        </p:nvSpPr>
        <p:spPr bwMode="auto">
          <a:xfrm>
            <a:off x="5572015" y="47643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1DF1BB9-6542-A2B0-5A4F-A0B250E8E11C}"/>
              </a:ext>
            </a:extLst>
          </p:cNvPr>
          <p:cNvGrpSpPr>
            <a:grpSpLocks/>
          </p:cNvGrpSpPr>
          <p:nvPr/>
        </p:nvGrpSpPr>
        <p:grpSpPr bwMode="auto">
          <a:xfrm>
            <a:off x="7438915" y="5221448"/>
            <a:ext cx="533400" cy="533400"/>
            <a:chOff x="1824" y="2736"/>
            <a:chExt cx="336" cy="336"/>
          </a:xfrm>
        </p:grpSpPr>
        <p:sp>
          <p:nvSpPr>
            <p:cNvPr id="18" name="Oval 8">
              <a:extLst>
                <a:ext uri="{FF2B5EF4-FFF2-40B4-BE49-F238E27FC236}">
                  <a16:creationId xmlns:a16="http://schemas.microsoft.com/office/drawing/2014/main" id="{E5965AEB-16B1-FE5B-0A23-B87738B07D1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F9ED3991-3056-37E1-F315-56EFE83BFB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5682C945-628B-C0DA-714D-2588D6E6419E}"/>
              </a:ext>
            </a:extLst>
          </p:cNvPr>
          <p:cNvSpPr>
            <a:spLocks noChangeShapeType="1"/>
          </p:cNvSpPr>
          <p:nvPr/>
        </p:nvSpPr>
        <p:spPr bwMode="auto">
          <a:xfrm>
            <a:off x="6791215" y="48201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CEEDA6DA-9957-A8EB-E7C1-37FB6D92ECBF}"/>
              </a:ext>
            </a:extLst>
          </p:cNvPr>
          <p:cNvSpPr>
            <a:spLocks noChangeShapeType="1"/>
          </p:cNvSpPr>
          <p:nvPr/>
        </p:nvSpPr>
        <p:spPr bwMode="auto">
          <a:xfrm flipV="1">
            <a:off x="6803505" y="56786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4EB1B9A9-2FCA-5DB1-F7E3-9E237E160591}"/>
              </a:ext>
            </a:extLst>
          </p:cNvPr>
          <p:cNvSpPr txBox="1">
            <a:spLocks noChangeArrowheads="1"/>
          </p:cNvSpPr>
          <p:nvPr/>
        </p:nvSpPr>
        <p:spPr bwMode="auto">
          <a:xfrm>
            <a:off x="6962665" y="47643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8E17F3BA-1BAA-1040-CA90-CCBE6B05C49B}"/>
              </a:ext>
            </a:extLst>
          </p:cNvPr>
          <p:cNvSpPr txBox="1">
            <a:spLocks noChangeArrowheads="1"/>
          </p:cNvSpPr>
          <p:nvPr/>
        </p:nvSpPr>
        <p:spPr bwMode="auto">
          <a:xfrm>
            <a:off x="7116661" y="58848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0E4B4B-1A60-B27D-1191-42E25B41EC29}"/>
              </a:ext>
            </a:extLst>
          </p:cNvPr>
          <p:cNvSpPr/>
          <p:nvPr/>
        </p:nvSpPr>
        <p:spPr>
          <a:xfrm>
            <a:off x="4679892"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E7B24418-5AAA-5448-80CB-CFA5C45E4FEC}"/>
              </a:ext>
            </a:extLst>
          </p:cNvPr>
          <p:cNvSpPr txBox="1"/>
          <p:nvPr/>
        </p:nvSpPr>
        <p:spPr>
          <a:xfrm>
            <a:off x="4706727"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9953D331-0E46-D844-FF0C-55808969EC20}"/>
              </a:ext>
            </a:extLst>
          </p:cNvPr>
          <p:cNvSpPr/>
          <p:nvPr/>
        </p:nvSpPr>
        <p:spPr>
          <a:xfrm>
            <a:off x="7166306"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25CB2703-6F50-C86A-67B7-FCCE9B821C43}"/>
              </a:ext>
            </a:extLst>
          </p:cNvPr>
          <p:cNvSpPr txBox="1"/>
          <p:nvPr/>
        </p:nvSpPr>
        <p:spPr>
          <a:xfrm>
            <a:off x="7211573"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graphicFrame>
        <p:nvGraphicFramePr>
          <p:cNvPr id="29" name="Content Placeholder 4">
            <a:extLst>
              <a:ext uri="{FF2B5EF4-FFF2-40B4-BE49-F238E27FC236}">
                <a16:creationId xmlns:a16="http://schemas.microsoft.com/office/drawing/2014/main" id="{E66DE5A0-B58D-51AA-1F56-DE3073891F79}"/>
              </a:ext>
            </a:extLst>
          </p:cNvPr>
          <p:cNvGraphicFramePr>
            <a:graphicFrameLocks/>
          </p:cNvGraphicFramePr>
          <p:nvPr>
            <p:extLst>
              <p:ext uri="{D42A27DB-BD31-4B8C-83A1-F6EECF244321}">
                <p14:modId xmlns:p14="http://schemas.microsoft.com/office/powerpoint/2010/main" val="1638047953"/>
              </p:ext>
            </p:extLst>
          </p:nvPr>
        </p:nvGraphicFramePr>
        <p:xfrm>
          <a:off x="5616386"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p:graphicFrame>
        <p:nvGraphicFramePr>
          <p:cNvPr id="30" name="Content Placeholder 4">
            <a:extLst>
              <a:ext uri="{FF2B5EF4-FFF2-40B4-BE49-F238E27FC236}">
                <a16:creationId xmlns:a16="http://schemas.microsoft.com/office/drawing/2014/main" id="{1217BA47-BFE3-28F2-5FAD-6DB2839D55B3}"/>
              </a:ext>
            </a:extLst>
          </p:cNvPr>
          <p:cNvGraphicFramePr>
            <a:graphicFrameLocks/>
          </p:cNvGraphicFramePr>
          <p:nvPr>
            <p:extLst>
              <p:ext uri="{D42A27DB-BD31-4B8C-83A1-F6EECF244321}">
                <p14:modId xmlns:p14="http://schemas.microsoft.com/office/powerpoint/2010/main" val="647624876"/>
              </p:ext>
            </p:extLst>
          </p:nvPr>
        </p:nvGraphicFramePr>
        <p:xfrm>
          <a:off x="8070177"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31" name="TextBox 30">
            <a:extLst>
              <a:ext uri="{FF2B5EF4-FFF2-40B4-BE49-F238E27FC236}">
                <a16:creationId xmlns:a16="http://schemas.microsoft.com/office/drawing/2014/main" id="{AF84C5BB-653A-FD1F-6715-21246B579158}"/>
              </a:ext>
            </a:extLst>
          </p:cNvPr>
          <p:cNvSpPr txBox="1"/>
          <p:nvPr/>
        </p:nvSpPr>
        <p:spPr>
          <a:xfrm>
            <a:off x="6983140" y="2961552"/>
            <a:ext cx="1183016" cy="646331"/>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No change</a:t>
            </a:r>
          </a:p>
          <a:p>
            <a:pPr algn="ctr" defTabSz="457200">
              <a:buClrTx/>
              <a:buFontTx/>
              <a:buNone/>
            </a:pPr>
            <a:r>
              <a:rPr lang="en-GB" sz="1800" kern="1200" dirty="0">
                <a:solidFill>
                  <a:prstClr val="black"/>
                </a:solidFill>
                <a:latin typeface="Calibri"/>
                <a:ea typeface="+mn-ea"/>
                <a:cs typeface="+mn-cs"/>
              </a:rPr>
              <a:t>converged</a:t>
            </a:r>
            <a:endParaRPr lang="en-SE" sz="1800" kern="1200" dirty="0">
              <a:solidFill>
                <a:prstClr val="black"/>
              </a:solidFill>
              <a:latin typeface="Calibri"/>
              <a:ea typeface="+mn-ea"/>
              <a:cs typeface="+mn-cs"/>
            </a:endParaRPr>
          </a:p>
        </p:txBody>
      </p:sp>
      <p:grpSp>
        <p:nvGrpSpPr>
          <p:cNvPr id="32" name="Group 7">
            <a:extLst>
              <a:ext uri="{FF2B5EF4-FFF2-40B4-BE49-F238E27FC236}">
                <a16:creationId xmlns:a16="http://schemas.microsoft.com/office/drawing/2014/main" id="{7EDBFB67-22AE-21AE-BBEC-DB701B13CB03}"/>
              </a:ext>
            </a:extLst>
          </p:cNvPr>
          <p:cNvGrpSpPr>
            <a:grpSpLocks/>
          </p:cNvGrpSpPr>
          <p:nvPr/>
        </p:nvGrpSpPr>
        <p:grpSpPr bwMode="auto">
          <a:xfrm>
            <a:off x="8602783" y="5221448"/>
            <a:ext cx="533400" cy="533400"/>
            <a:chOff x="1824" y="2736"/>
            <a:chExt cx="336" cy="336"/>
          </a:xfrm>
        </p:grpSpPr>
        <p:sp>
          <p:nvSpPr>
            <p:cNvPr id="33" name="Oval 8">
              <a:extLst>
                <a:ext uri="{FF2B5EF4-FFF2-40B4-BE49-F238E27FC236}">
                  <a16:creationId xmlns:a16="http://schemas.microsoft.com/office/drawing/2014/main" id="{4F2DFE45-7BA0-B491-6385-DF2CF140EBA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4" name="Text Box 9">
              <a:extLst>
                <a:ext uri="{FF2B5EF4-FFF2-40B4-BE49-F238E27FC236}">
                  <a16:creationId xmlns:a16="http://schemas.microsoft.com/office/drawing/2014/main" id="{4B649A80-FC1D-80A5-FCB0-3E456EA31E9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5" name="Line 19">
            <a:extLst>
              <a:ext uri="{FF2B5EF4-FFF2-40B4-BE49-F238E27FC236}">
                <a16:creationId xmlns:a16="http://schemas.microsoft.com/office/drawing/2014/main" id="{022AB78E-CC0F-ED7B-EFC1-26ECFDAF8390}"/>
              </a:ext>
            </a:extLst>
          </p:cNvPr>
          <p:cNvSpPr>
            <a:spLocks noChangeShapeType="1"/>
          </p:cNvSpPr>
          <p:nvPr/>
        </p:nvSpPr>
        <p:spPr bwMode="auto">
          <a:xfrm>
            <a:off x="7945201" y="55236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6">
            <a:extLst>
              <a:ext uri="{FF2B5EF4-FFF2-40B4-BE49-F238E27FC236}">
                <a16:creationId xmlns:a16="http://schemas.microsoft.com/office/drawing/2014/main" id="{8C545183-46D0-9F69-3B5C-D06993685F01}"/>
              </a:ext>
            </a:extLst>
          </p:cNvPr>
          <p:cNvSpPr txBox="1">
            <a:spLocks noChangeArrowheads="1"/>
          </p:cNvSpPr>
          <p:nvPr/>
        </p:nvSpPr>
        <p:spPr bwMode="auto">
          <a:xfrm>
            <a:off x="8140372" y="52003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7" name="Text Placeholder 2">
            <a:extLst>
              <a:ext uri="{FF2B5EF4-FFF2-40B4-BE49-F238E27FC236}">
                <a16:creationId xmlns:a16="http://schemas.microsoft.com/office/drawing/2014/main" id="{37677028-2502-A2E6-F987-B7B93B015D71}"/>
              </a:ext>
            </a:extLst>
          </p:cNvPr>
          <p:cNvSpPr txBox="1">
            <a:spLocks/>
          </p:cNvSpPr>
          <p:nvPr/>
        </p:nvSpPr>
        <p:spPr>
          <a:xfrm>
            <a:off x="157910" y="4673897"/>
            <a:ext cx="4783637" cy="1920827"/>
          </a:xfrm>
          <a:prstGeom prst="rect">
            <a:avLst/>
          </a:prstGeom>
          <a:noFill/>
          <a:ln>
            <a:noFill/>
          </a:ln>
        </p:spPr>
        <p:txBody>
          <a:bodyPr spcFirstLastPara="1" wrap="square" lIns="44175" tIns="44175" rIns="44175" bIns="44175"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t>Suppose edge update order is: AB, AC, BD, CD, DE.  We run for 2 iterations (less than V-1=3 iterations), and converged to the correct SPT</a:t>
            </a:r>
          </a:p>
        </p:txBody>
      </p:sp>
      <p:sp>
        <p:nvSpPr>
          <p:cNvPr id="38" name="Title 1">
            <a:extLst>
              <a:ext uri="{FF2B5EF4-FFF2-40B4-BE49-F238E27FC236}">
                <a16:creationId xmlns:a16="http://schemas.microsoft.com/office/drawing/2014/main" id="{18F84811-1795-4B29-266A-051E9BB2C593}"/>
              </a:ext>
            </a:extLst>
          </p:cNvPr>
          <p:cNvSpPr>
            <a:spLocks noGrp="1"/>
          </p:cNvSpPr>
          <p:nvPr>
            <p:ph type="title"/>
          </p:nvPr>
        </p:nvSpPr>
        <p:spPr>
          <a:xfrm>
            <a:off x="575239" y="263276"/>
            <a:ext cx="11187000" cy="1014900"/>
          </a:xfrm>
        </p:spPr>
        <p:txBody>
          <a:bodyPr>
            <a:normAutofit fontScale="90000"/>
          </a:bodyPr>
          <a:lstStyle/>
          <a:p>
            <a:r>
              <a:rPr lang="en-GB" dirty="0"/>
              <a:t>Bellman Ford works for a graph with negative edge weights</a:t>
            </a:r>
            <a:endParaRPr lang="en-SE" dirty="0"/>
          </a:p>
        </p:txBody>
      </p:sp>
    </p:spTree>
    <p:extLst>
      <p:ext uri="{BB962C8B-B14F-4D97-AF65-F5344CB8AC3E}">
        <p14:creationId xmlns:p14="http://schemas.microsoft.com/office/powerpoint/2010/main" val="2815865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0FB-1934-C4D4-EB0E-C1B2A3F91278}"/>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Text Placeholder 2">
            <a:extLst>
              <a:ext uri="{FF2B5EF4-FFF2-40B4-BE49-F238E27FC236}">
                <a16:creationId xmlns:a16="http://schemas.microsoft.com/office/drawing/2014/main" id="{AECDFAF2-4C90-F5EA-8464-68F0917510BB}"/>
              </a:ext>
            </a:extLst>
          </p:cNvPr>
          <p:cNvSpPr>
            <a:spLocks noGrp="1"/>
          </p:cNvSpPr>
          <p:nvPr>
            <p:ph type="body" idx="1"/>
          </p:nvPr>
        </p:nvSpPr>
        <p:spPr>
          <a:xfrm>
            <a:off x="575239" y="1325632"/>
            <a:ext cx="11187000" cy="5052110"/>
          </a:xfrm>
        </p:spPr>
        <p:txBody>
          <a:bodyPr/>
          <a:lstStyle/>
          <a:p>
            <a:r>
              <a:rPr lang="en-GB" sz="2400" dirty="0"/>
              <a:t>Dijkstra's Algorithm:</a:t>
            </a:r>
          </a:p>
          <a:p>
            <a:pPr lvl="1"/>
            <a:r>
              <a:rPr lang="en-GB" sz="2000" dirty="0"/>
              <a:t>Uses a priority queue to select the next node to process.</a:t>
            </a:r>
          </a:p>
          <a:p>
            <a:pPr lvl="1"/>
            <a:r>
              <a:rPr lang="en-GB" sz="2000" dirty="0"/>
              <a:t>Greedily selects the node with the smallest tentative distance to source node.</a:t>
            </a:r>
          </a:p>
          <a:p>
            <a:pPr lvl="1"/>
            <a:r>
              <a:rPr lang="en-GB" sz="2000" dirty="0"/>
              <a:t>Works only on graphs with non-negative edge weights.</a:t>
            </a:r>
          </a:p>
          <a:p>
            <a:r>
              <a:rPr lang="en-GB" sz="2400" dirty="0"/>
              <a:t>Bellman-Ford Algorithm:</a:t>
            </a:r>
          </a:p>
          <a:p>
            <a:pPr lvl="1"/>
            <a:r>
              <a:rPr lang="en-GB" sz="2000" dirty="0"/>
              <a:t>Iteratively relaxes all edges V-1 times.</a:t>
            </a:r>
          </a:p>
          <a:p>
            <a:pPr lvl="1"/>
            <a:r>
              <a:rPr lang="en-GB" sz="2000" dirty="0"/>
              <a:t>Can handle graphs with negative edge weights, and can detect negative cycles.</a:t>
            </a:r>
          </a:p>
          <a:p>
            <a:pPr lvl="2"/>
            <a:r>
              <a:rPr lang="en-GB" sz="1600" dirty="0"/>
              <a:t>Relax all the edges one more time i.e. the V-</a:t>
            </a:r>
            <a:r>
              <a:rPr lang="en-GB" sz="1600" dirty="0" err="1"/>
              <a:t>th</a:t>
            </a:r>
            <a:r>
              <a:rPr lang="en-GB" sz="1600" dirty="0"/>
              <a:t> time. Negative cycle exists if any edge can be further relaxed</a:t>
            </a:r>
          </a:p>
          <a:p>
            <a:pPr lvl="2"/>
            <a:r>
              <a:rPr lang="en-GB" sz="1600" dirty="0"/>
              <a:t>It can find any negative cycle that is reachable from source vertex s (but not negative cycles that are unreachable from s).</a:t>
            </a:r>
          </a:p>
          <a:p>
            <a:pPr lvl="2"/>
            <a:r>
              <a:rPr lang="en-GB" sz="1600" dirty="0"/>
              <a:t>If there is a negative cycle that is reachable from source vertex s, then any paths that go through the cycle has distance −∞, since the cost can be reduced by traversing the cycle infinite number of times. </a:t>
            </a:r>
          </a:p>
          <a:p>
            <a:r>
              <a:rPr lang="en-GB" sz="2400"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298226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83FCB-1523-5ABC-4486-4B8EDDFE0FF6}"/>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B703047-F3C2-5552-B26D-E11BE011C29A}"/>
              </a:ext>
            </a:extLst>
          </p:cNvPr>
          <p:cNvGraphicFramePr>
            <a:graphicFrameLocks noGrp="1"/>
          </p:cNvGraphicFramePr>
          <p:nvPr>
            <p:extLst>
              <p:ext uri="{D42A27DB-BD31-4B8C-83A1-F6EECF244321}">
                <p14:modId xmlns:p14="http://schemas.microsoft.com/office/powerpoint/2010/main" val="1137452611"/>
              </p:ext>
            </p:extLst>
          </p:nvPr>
        </p:nvGraphicFramePr>
        <p:xfrm>
          <a:off x="1698813" y="2022756"/>
          <a:ext cx="9520172" cy="3230880"/>
        </p:xfrm>
        <a:graphic>
          <a:graphicData uri="http://schemas.openxmlformats.org/drawingml/2006/table">
            <a:tbl>
              <a:tblPr firstRow="1" bandRow="1">
                <a:tableStyleId>{5C22544A-7EE6-4342-B048-85BDC9FD1C3A}</a:tableStyleId>
              </a:tblPr>
              <a:tblGrid>
                <a:gridCol w="1817579">
                  <a:extLst>
                    <a:ext uri="{9D8B030D-6E8A-4147-A177-3AD203B41FA5}">
                      <a16:colId xmlns:a16="http://schemas.microsoft.com/office/drawing/2014/main" val="1986848519"/>
                    </a:ext>
                  </a:extLst>
                </a:gridCol>
                <a:gridCol w="5580716">
                  <a:extLst>
                    <a:ext uri="{9D8B030D-6E8A-4147-A177-3AD203B41FA5}">
                      <a16:colId xmlns:a16="http://schemas.microsoft.com/office/drawing/2014/main" val="2195734352"/>
                    </a:ext>
                  </a:extLst>
                </a:gridCol>
                <a:gridCol w="2121877">
                  <a:extLst>
                    <a:ext uri="{9D8B030D-6E8A-4147-A177-3AD203B41FA5}">
                      <a16:colId xmlns:a16="http://schemas.microsoft.com/office/drawing/2014/main" val="326827845"/>
                    </a:ext>
                  </a:extLst>
                </a:gridCol>
              </a:tblGrid>
              <a:tr h="370840">
                <a:tc>
                  <a:txBody>
                    <a:bodyPr/>
                    <a:lstStyle/>
                    <a:p>
                      <a:pPr algn="ctr"/>
                      <a:r>
                        <a:rPr lang="en-GB" sz="24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dirty="0"/>
                        <a:t>Restriction</a:t>
                      </a:r>
                    </a:p>
                  </a:txBody>
                  <a:tcPr/>
                </a:tc>
                <a:tc>
                  <a:txBody>
                    <a:bodyPr/>
                    <a:lstStyle/>
                    <a:p>
                      <a:pPr algn="ctr"/>
                      <a:r>
                        <a:rPr lang="en-GB" sz="2400" dirty="0"/>
                        <a:t>Worst-Case Complexity</a:t>
                      </a:r>
                      <a:endParaRPr lang="en-SE" sz="24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a:t>
                      </a:r>
                    </a:p>
                  </a:txBody>
                  <a:tcPr/>
                </a:tc>
                <a:tc>
                  <a:txBody>
                    <a:bodyPr/>
                    <a:lstStyle/>
                    <a:p>
                      <a:pPr algn="l"/>
                      <a:r>
                        <a:rPr lang="en-GB" sz="2000" dirty="0"/>
                        <a:t>Undirected or directed graph; no negative weights/cycles</a:t>
                      </a:r>
                    </a:p>
                  </a:txBody>
                  <a:tcPr/>
                </a:tc>
                <a:tc>
                  <a:txBody>
                    <a:bodyPr/>
                    <a:lstStyle/>
                    <a:p>
                      <a:pPr algn="ctr"/>
                      <a:r>
                        <a:rPr lang="pt-BR" sz="2000" dirty="0"/>
                        <a:t>O((V+E)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 negative weights OK)</a:t>
                      </a:r>
                    </a:p>
                  </a:txBody>
                  <a:tcPr/>
                </a:tc>
                <a:tc>
                  <a:txBody>
                    <a:bodyPr/>
                    <a:lstStyle/>
                    <a:p>
                      <a:pPr algn="ctr"/>
                      <a:r>
                        <a:rPr lang="en-GB" sz="2000" dirty="0"/>
                        <a:t>O(V+E)</a:t>
                      </a:r>
                      <a:endParaRPr lang="en-SE" sz="2000" dirty="0"/>
                    </a:p>
                  </a:txBody>
                  <a:tcPr/>
                </a:tc>
                <a:extLst>
                  <a:ext uri="{0D108BD9-81ED-4DB2-BD59-A6C34878D82A}">
                    <a16:rowId xmlns:a16="http://schemas.microsoft.com/office/drawing/2014/main" val="205777429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kern="1200" dirty="0">
                          <a:solidFill>
                            <a:schemeClr val="dk1"/>
                          </a:solidFill>
                          <a:latin typeface="+mn-lt"/>
                          <a:ea typeface="+mn-ea"/>
                          <a:cs typeface="+mn-cs"/>
                        </a:rPr>
                        <a:t>Bellman-Ford</a:t>
                      </a:r>
                    </a:p>
                  </a:txBody>
                  <a:tcPr/>
                </a:tc>
                <a:tc>
                  <a:txBody>
                    <a:bodyPr/>
                    <a:lstStyle/>
                    <a:p>
                      <a:pPr algn="l"/>
                      <a:r>
                        <a:rPr lang="en-GB" sz="2000" kern="1200" dirty="0">
                          <a:solidFill>
                            <a:schemeClr val="dk1"/>
                          </a:solidFill>
                          <a:latin typeface="+mn-lt"/>
                          <a:ea typeface="+mn-ea"/>
                          <a:cs typeface="+mn-cs"/>
                        </a:rPr>
                        <a:t>Directed graph with negative weights; undirected graph with no negative weights (since a negative weight edge forms a negative cycle by itself)</a:t>
                      </a:r>
                    </a:p>
                  </a:txBody>
                  <a:tcPr/>
                </a:tc>
                <a:tc>
                  <a:txBody>
                    <a:bodyPr/>
                    <a:lstStyle/>
                    <a:p>
                      <a:pPr algn="ctr"/>
                      <a:r>
                        <a:rPr lang="en-GB" sz="2000" kern="1200" dirty="0">
                          <a:solidFill>
                            <a:schemeClr val="dk1"/>
                          </a:solidFill>
                          <a:latin typeface="+mn-lt"/>
                          <a:ea typeface="+mn-ea"/>
                          <a:cs typeface="+mn-cs"/>
                        </a:rPr>
                        <a:t>O(EV)</a:t>
                      </a:r>
                      <a:endParaRPr lang="en-SE" sz="2000" kern="1200" dirty="0">
                        <a:solidFill>
                          <a:schemeClr val="dk1"/>
                        </a:solidFill>
                        <a:latin typeface="+mn-lt"/>
                        <a:ea typeface="+mn-ea"/>
                        <a:cs typeface="+mn-cs"/>
                      </a:endParaRPr>
                    </a:p>
                  </a:txBody>
                  <a:tcPr/>
                </a:tc>
                <a:extLst>
                  <a:ext uri="{0D108BD9-81ED-4DB2-BD59-A6C34878D82A}">
                    <a16:rowId xmlns:a16="http://schemas.microsoft.com/office/drawing/2014/main" val="2430469404"/>
                  </a:ext>
                </a:extLst>
              </a:tr>
            </a:tbl>
          </a:graphicData>
        </a:graphic>
      </p:graphicFrame>
      <p:sp>
        <p:nvSpPr>
          <p:cNvPr id="3" name="Title 1">
            <a:extLst>
              <a:ext uri="{FF2B5EF4-FFF2-40B4-BE49-F238E27FC236}">
                <a16:creationId xmlns:a16="http://schemas.microsoft.com/office/drawing/2014/main" id="{A49FFBBD-E427-5620-95FB-460A14A9E230}"/>
              </a:ext>
            </a:extLst>
          </p:cNvPr>
          <p:cNvSpPr txBox="1">
            <a:spLocks/>
          </p:cNvSpPr>
          <p:nvPr/>
        </p:nvSpPr>
        <p:spPr>
          <a:xfrm>
            <a:off x="609600" y="274638"/>
            <a:ext cx="109728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altLang="zh-CN" sz="4300" b="0" i="0" u="none" strike="noStrike" kern="1200" cap="none" spc="0" normalizeH="0" baseline="0" noProof="0" dirty="0">
                <a:ln>
                  <a:noFill/>
                </a:ln>
                <a:solidFill>
                  <a:srgbClr val="0C0C0C"/>
                </a:solidFill>
                <a:effectLst/>
                <a:uLnTx/>
                <a:uFillTx/>
                <a:latin typeface="Quattrocento Sans"/>
                <a:ea typeface="宋体" panose="02010600030101010101" pitchFamily="2" charset="-122"/>
                <a:cs typeface="Helvetica"/>
                <a:sym typeface="Quattrocento Sans"/>
              </a:rPr>
              <a:t>Single Source Shortest-paths Algorithms Summary  </a:t>
            </a:r>
            <a:endParaRPr kumimoji="0" lang="en-SE" sz="4300" b="0" i="0" u="none" strike="noStrike" kern="1200" cap="none" spc="0" normalizeH="0" baseline="0" noProof="0" dirty="0">
              <a:ln>
                <a:noFill/>
              </a:ln>
              <a:solidFill>
                <a:srgbClr val="0C0C0C"/>
              </a:solidFill>
              <a:effectLst/>
              <a:uLnTx/>
              <a:uFillTx/>
              <a:latin typeface="Quattrocento Sans"/>
              <a:ea typeface="+mj-ea"/>
              <a:cs typeface="Helvetica"/>
              <a:sym typeface="Quattrocento Sans"/>
            </a:endParaRPr>
          </a:p>
        </p:txBody>
      </p:sp>
    </p:spTree>
    <p:extLst>
      <p:ext uri="{BB962C8B-B14F-4D97-AF65-F5344CB8AC3E}">
        <p14:creationId xmlns:p14="http://schemas.microsoft.com/office/powerpoint/2010/main" val="4084384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0AE417B-F0D8-9B73-9D2F-12B3C147CC69}"/>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DDD3B085-02A8-84E2-8E98-A877164F265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Johnson’s Algorithm </a:t>
            </a:r>
            <a:endParaRPr sz="3500" dirty="0">
              <a:solidFill>
                <a:schemeClr val="tx1"/>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88525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a:bodyPr>
          <a:lstStyle/>
          <a:p>
            <a:r>
              <a:rPr lang="en-GB" dirty="0">
                <a:solidFill>
                  <a:schemeClr val="tx1"/>
                </a:solidFill>
                <a:latin typeface="Quattrocento Sans" panose="020B0502050000020003" pitchFamily="34" charset="0"/>
              </a:rPr>
              <a:t>Johnson’s Algorithm for all-pairs shortest paths</a:t>
            </a:r>
            <a:endParaRPr lang="en-SE"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715108" y="1600200"/>
            <a:ext cx="10691446" cy="4983162"/>
          </a:xfrm>
        </p:spPr>
        <p:txBody>
          <a:bodyPr>
            <a:normAutofit/>
          </a:bodyPr>
          <a:lstStyle/>
          <a:p>
            <a:r>
              <a:rPr lang="en-GB" dirty="0">
                <a:latin typeface="Quattrocento Sans" panose="020B0502050000020003" pitchFamily="34" charset="0"/>
              </a:rPr>
              <a:t>Idea: run Dijkstra’s Single Source shortest path algorithm with every vertex as the source.</a:t>
            </a:r>
          </a:p>
          <a:p>
            <a:r>
              <a:rPr lang="en-GB" dirty="0">
                <a:latin typeface="Quattrocento Sans" panose="020B0502050000020003" pitchFamily="34" charset="0"/>
              </a:rPr>
              <a:t>Dijkstra’s algorithm doesn’t work for negative weight edge. The idea of Johnson’s algorithm is to reweight all edges and make them all positive, then run Dijkstra’s algorithm with every vertex as the source.</a:t>
            </a:r>
          </a:p>
          <a:p>
            <a:pPr lvl="1"/>
            <a:r>
              <a:rPr lang="en-GB" dirty="0">
                <a:latin typeface="Quattrocento Sans" panose="020B0502050000020003" pitchFamily="34" charset="0"/>
              </a:rPr>
              <a:t>We can run Bellman-Ford algorithm with every vertex as the source without reweighting, since Bellman-Ford algorithm can handle negative edge weights, but the time complexity is much higher than running Dijkstra’s algorithm.</a:t>
            </a:r>
          </a:p>
          <a:p>
            <a:r>
              <a:rPr lang="en-GB" dirty="0">
                <a:latin typeface="Quattrocento Sans" panose="020B0502050000020003" pitchFamily="34" charset="0"/>
              </a:rPr>
              <a:t>How to transform a given graph into a graph with non-negative weight edges without changing the shortest paths? </a:t>
            </a:r>
            <a:endParaRPr lang="en-SE" dirty="0">
              <a:latin typeface="Quattrocento Sans" panose="020B0502050000020003" pitchFamily="34" charset="0"/>
            </a:endParaRPr>
          </a:p>
        </p:txBody>
      </p:sp>
    </p:spTree>
    <p:extLst>
      <p:ext uri="{BB962C8B-B14F-4D97-AF65-F5344CB8AC3E}">
        <p14:creationId xmlns:p14="http://schemas.microsoft.com/office/powerpoint/2010/main" val="3132178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a:xfrm>
            <a:off x="339969" y="156716"/>
            <a:ext cx="11430000" cy="1143000"/>
          </a:xfrm>
        </p:spPr>
        <p:txBody>
          <a:bodyPr>
            <a:normAutofit fontScale="90000"/>
          </a:bodyPr>
          <a:lstStyle/>
          <a:p>
            <a:r>
              <a:rPr lang="en-GB" sz="4000" dirty="0">
                <a:solidFill>
                  <a:schemeClr val="tx1"/>
                </a:solidFill>
                <a:latin typeface="Quattrocento Sans" panose="020B0502050000020003" pitchFamily="34" charset="0"/>
              </a:rPr>
              <a:t>Example 1: Increase weight of every edge by a constant?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609600" y="1370169"/>
            <a:ext cx="10890738" cy="2991918"/>
          </a:xfrm>
        </p:spPr>
        <p:txBody>
          <a:bodyPr>
            <a:normAutofit fontScale="92500" lnSpcReduction="10000"/>
          </a:bodyPr>
          <a:lstStyle/>
          <a:p>
            <a:r>
              <a:rPr lang="en-GB" dirty="0">
                <a:latin typeface="Quattrocento Sans" panose="020B0502050000020003" pitchFamily="34" charset="0"/>
              </a:rPr>
              <a:t>True or False: In a weighted graph, assume that the shortest path from source s to destination t is correctly calculated using a shortest path algorithm. If we increase weight of every edge by a constant, the shortest path always remains same.</a:t>
            </a:r>
          </a:p>
          <a:p>
            <a:r>
              <a:rPr lang="en-GB" dirty="0">
                <a:latin typeface="Quattrocento Sans" panose="020B0502050000020003" pitchFamily="34" charset="0"/>
              </a:rPr>
              <a:t>False. See the following counterexample.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4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5.</a:t>
            </a:r>
          </a:p>
          <a:p>
            <a:r>
              <a:rPr lang="en-GB" dirty="0">
                <a:latin typeface="Quattrocento Sans" panose="020B0502050000020003" pitchFamily="34" charset="0"/>
              </a:rPr>
              <a:t>Similarly for negative weight edges.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-2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-1.</a:t>
            </a:r>
            <a:endParaRPr lang="en-SE" dirty="0">
              <a:latin typeface="Quattrocento Sans" panose="020B0502050000020003" pitchFamily="34" charset="0"/>
            </a:endParaRPr>
          </a:p>
        </p:txBody>
      </p:sp>
      <p:sp>
        <p:nvSpPr>
          <p:cNvPr id="4" name="Oval 3">
            <a:extLst>
              <a:ext uri="{FF2B5EF4-FFF2-40B4-BE49-F238E27FC236}">
                <a16:creationId xmlns:a16="http://schemas.microsoft.com/office/drawing/2014/main" id="{4748B5DD-B425-9969-F9BB-BF101A51AE1C}"/>
              </a:ext>
            </a:extLst>
          </p:cNvPr>
          <p:cNvSpPr/>
          <p:nvPr/>
        </p:nvSpPr>
        <p:spPr>
          <a:xfrm>
            <a:off x="3167027"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2586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2119753" y="45968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4214301"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5275178"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3633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4694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3928268" y="350822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2668652"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7" name="TextBox 36">
            <a:extLst>
              <a:ext uri="{FF2B5EF4-FFF2-40B4-BE49-F238E27FC236}">
                <a16:creationId xmlns:a16="http://schemas.microsoft.com/office/drawing/2014/main" id="{007DB0AE-3B2F-AE9B-E539-2158292D9F84}"/>
              </a:ext>
            </a:extLst>
          </p:cNvPr>
          <p:cNvSpPr txBox="1"/>
          <p:nvPr/>
        </p:nvSpPr>
        <p:spPr>
          <a:xfrm>
            <a:off x="3691478"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8" name="TextBox 37">
            <a:extLst>
              <a:ext uri="{FF2B5EF4-FFF2-40B4-BE49-F238E27FC236}">
                <a16:creationId xmlns:a16="http://schemas.microsoft.com/office/drawing/2014/main" id="{46AC88A5-4995-199A-3647-4FAF36ADBE3F}"/>
              </a:ext>
            </a:extLst>
          </p:cNvPr>
          <p:cNvSpPr txBox="1"/>
          <p:nvPr/>
        </p:nvSpPr>
        <p:spPr>
          <a:xfrm>
            <a:off x="4728706" y="450720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9" name="TextBox 38">
            <a:extLst>
              <a:ext uri="{FF2B5EF4-FFF2-40B4-BE49-F238E27FC236}">
                <a16:creationId xmlns:a16="http://schemas.microsoft.com/office/drawing/2014/main" id="{3F27EB7C-335B-74E3-D716-C8100185AB23}"/>
              </a:ext>
            </a:extLst>
          </p:cNvPr>
          <p:cNvSpPr txBox="1"/>
          <p:nvPr/>
        </p:nvSpPr>
        <p:spPr>
          <a:xfrm>
            <a:off x="3738761" y="5157320"/>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4</a:t>
            </a:r>
            <a:endParaRPr lang="en-SE" sz="1800" kern="1200" dirty="0">
              <a:solidFill>
                <a:prstClr val="black"/>
              </a:solidFill>
              <a:latin typeface="Calibri"/>
              <a:ea typeface="+mn-ea"/>
              <a:cs typeface="+mn-cs"/>
            </a:endParaRPr>
          </a:p>
        </p:txBody>
      </p:sp>
      <p:sp>
        <p:nvSpPr>
          <p:cNvPr id="5" name="Oval 4">
            <a:extLst>
              <a:ext uri="{FF2B5EF4-FFF2-40B4-BE49-F238E27FC236}">
                <a16:creationId xmlns:a16="http://schemas.microsoft.com/office/drawing/2014/main" id="{E80A7AD7-13C1-FEB8-2461-060AA99B876D}"/>
              </a:ext>
            </a:extLst>
          </p:cNvPr>
          <p:cNvSpPr/>
          <p:nvPr/>
        </p:nvSpPr>
        <p:spPr>
          <a:xfrm>
            <a:off x="7222720"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6641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6175446" y="46284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8269994"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9330871"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7689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8749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7983961" y="3539854"/>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6724345"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6" name="TextBox 15">
            <a:extLst>
              <a:ext uri="{FF2B5EF4-FFF2-40B4-BE49-F238E27FC236}">
                <a16:creationId xmlns:a16="http://schemas.microsoft.com/office/drawing/2014/main" id="{915521A4-4300-22D6-6DD9-8A382C183BE9}"/>
              </a:ext>
            </a:extLst>
          </p:cNvPr>
          <p:cNvSpPr txBox="1"/>
          <p:nvPr/>
        </p:nvSpPr>
        <p:spPr>
          <a:xfrm>
            <a:off x="7747171"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F877625C-D1FA-2413-2270-D254C13D192B}"/>
              </a:ext>
            </a:extLst>
          </p:cNvPr>
          <p:cNvSpPr txBox="1"/>
          <p:nvPr/>
        </p:nvSpPr>
        <p:spPr>
          <a:xfrm>
            <a:off x="8784399" y="4538836"/>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8" name="TextBox 17">
            <a:extLst>
              <a:ext uri="{FF2B5EF4-FFF2-40B4-BE49-F238E27FC236}">
                <a16:creationId xmlns:a16="http://schemas.microsoft.com/office/drawing/2014/main" id="{330BE0F7-4CD8-97A3-A6CB-6B21149B940B}"/>
              </a:ext>
            </a:extLst>
          </p:cNvPr>
          <p:cNvSpPr txBox="1"/>
          <p:nvPr/>
        </p:nvSpPr>
        <p:spPr>
          <a:xfrm>
            <a:off x="7794454" y="5188952"/>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5</a:t>
            </a:r>
            <a:endParaRPr lang="en-SE" sz="1800" kern="1200" dirty="0">
              <a:solidFill>
                <a:prstClr val="black"/>
              </a:solidFill>
              <a:latin typeface="Calibri"/>
              <a:ea typeface="+mn-ea"/>
              <a:cs typeface="+mn-cs"/>
            </a:endParaRPr>
          </a:p>
        </p:txBody>
      </p:sp>
      <p:sp>
        <p:nvSpPr>
          <p:cNvPr id="19" name="Oval 18">
            <a:extLst>
              <a:ext uri="{FF2B5EF4-FFF2-40B4-BE49-F238E27FC236}">
                <a16:creationId xmlns:a16="http://schemas.microsoft.com/office/drawing/2014/main" id="{7FA09535-1E77-B73F-F258-7331139AB9EB}"/>
              </a:ext>
            </a:extLst>
          </p:cNvPr>
          <p:cNvSpPr/>
          <p:nvPr/>
        </p:nvSpPr>
        <p:spPr>
          <a:xfrm>
            <a:off x="3167027"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2586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2119753" y="590642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4214301"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5275178"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3633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4694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3928268" y="4817830"/>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2668652"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40" name="TextBox 39">
            <a:extLst>
              <a:ext uri="{FF2B5EF4-FFF2-40B4-BE49-F238E27FC236}">
                <a16:creationId xmlns:a16="http://schemas.microsoft.com/office/drawing/2014/main" id="{75778A83-2379-C33C-1833-5D82CE0031EE}"/>
              </a:ext>
            </a:extLst>
          </p:cNvPr>
          <p:cNvSpPr txBox="1"/>
          <p:nvPr/>
        </p:nvSpPr>
        <p:spPr>
          <a:xfrm>
            <a:off x="3692849" y="643893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41" name="Oval 40">
            <a:extLst>
              <a:ext uri="{FF2B5EF4-FFF2-40B4-BE49-F238E27FC236}">
                <a16:creationId xmlns:a16="http://schemas.microsoft.com/office/drawing/2014/main" id="{DC6840C5-8155-E1D2-9D2B-0C8FB730A7ED}"/>
              </a:ext>
            </a:extLst>
          </p:cNvPr>
          <p:cNvSpPr/>
          <p:nvPr/>
        </p:nvSpPr>
        <p:spPr>
          <a:xfrm>
            <a:off x="7222720"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6641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6175446" y="593806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8269994"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9330871"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7689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8749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7983961" y="484946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6724345"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0" name="TextBox 49">
            <a:extLst>
              <a:ext uri="{FF2B5EF4-FFF2-40B4-BE49-F238E27FC236}">
                <a16:creationId xmlns:a16="http://schemas.microsoft.com/office/drawing/2014/main" id="{E836DCDA-E862-7E21-ECC7-C69FE593272B}"/>
              </a:ext>
            </a:extLst>
          </p:cNvPr>
          <p:cNvSpPr txBox="1"/>
          <p:nvPr/>
        </p:nvSpPr>
        <p:spPr>
          <a:xfrm>
            <a:off x="7747171"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1" name="TextBox 50">
            <a:extLst>
              <a:ext uri="{FF2B5EF4-FFF2-40B4-BE49-F238E27FC236}">
                <a16:creationId xmlns:a16="http://schemas.microsoft.com/office/drawing/2014/main" id="{510DBC87-EE4B-6448-FFB6-6243E072F84F}"/>
              </a:ext>
            </a:extLst>
          </p:cNvPr>
          <p:cNvSpPr txBox="1"/>
          <p:nvPr/>
        </p:nvSpPr>
        <p:spPr>
          <a:xfrm>
            <a:off x="8784399" y="584844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2" name="TextBox 51">
            <a:extLst>
              <a:ext uri="{FF2B5EF4-FFF2-40B4-BE49-F238E27FC236}">
                <a16:creationId xmlns:a16="http://schemas.microsoft.com/office/drawing/2014/main" id="{3FB99342-BA9B-6876-6EEF-5EA8D7294254}"/>
              </a:ext>
            </a:extLst>
          </p:cNvPr>
          <p:cNvSpPr txBox="1"/>
          <p:nvPr/>
        </p:nvSpPr>
        <p:spPr>
          <a:xfrm>
            <a:off x="7794454" y="6498559"/>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3" name="TextBox 52">
            <a:extLst>
              <a:ext uri="{FF2B5EF4-FFF2-40B4-BE49-F238E27FC236}">
                <a16:creationId xmlns:a16="http://schemas.microsoft.com/office/drawing/2014/main" id="{3F2BB412-9AA5-09C9-6421-D8C7D89735AE}"/>
              </a:ext>
            </a:extLst>
          </p:cNvPr>
          <p:cNvSpPr txBox="1"/>
          <p:nvPr/>
        </p:nvSpPr>
        <p:spPr>
          <a:xfrm>
            <a:off x="3662806"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4" name="TextBox 53">
            <a:extLst>
              <a:ext uri="{FF2B5EF4-FFF2-40B4-BE49-F238E27FC236}">
                <a16:creationId xmlns:a16="http://schemas.microsoft.com/office/drawing/2014/main" id="{BC909E09-4C66-1908-BDB9-1C942CD4C0F4}"/>
              </a:ext>
            </a:extLst>
          </p:cNvPr>
          <p:cNvSpPr txBox="1"/>
          <p:nvPr/>
        </p:nvSpPr>
        <p:spPr>
          <a:xfrm>
            <a:off x="4735223"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2119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83395"/>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encodes the Shortest Path Tree (SPT), which encodes </a:t>
            </a:r>
            <a:r>
              <a:rPr lang="en-US" sz="2500" dirty="0"/>
              <a:t>the shortest path and distance from the start node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 to any node can be obtained from SPT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600" dirty="0"/>
              <a:t>Lookup in </a:t>
            </a:r>
            <a:r>
              <a:rPr lang="en-US" sz="1600" b="1" dirty="0">
                <a:solidFill>
                  <a:srgbClr val="4C3283"/>
                </a:solidFill>
              </a:rPr>
              <a:t>SD</a:t>
            </a:r>
            <a:r>
              <a:rPr lang="en-US" sz="1600" dirty="0"/>
              <a:t> map: </a:t>
            </a:r>
            <a:r>
              <a:rPr lang="en-US" sz="1600" b="1" dirty="0">
                <a:solidFill>
                  <a:srgbClr val="4C3283"/>
                </a:solidFill>
              </a:rPr>
              <a:t>2</a:t>
            </a:r>
            <a:endParaRPr sz="16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600" dirty="0"/>
              <a:t>Build the path backwards from </a:t>
            </a:r>
            <a:r>
              <a:rPr lang="en-US" sz="1600" b="1" dirty="0">
                <a:solidFill>
                  <a:srgbClr val="4C3283"/>
                </a:solidFill>
              </a:rPr>
              <a:t>PN</a:t>
            </a:r>
            <a:r>
              <a:rPr lang="en-US" sz="1600" dirty="0"/>
              <a:t>: start at D, follow </a:t>
            </a:r>
            <a:r>
              <a:rPr lang="en-US" sz="1600" b="1" dirty="0" err="1">
                <a:solidFill>
                  <a:srgbClr val="4C3283"/>
                </a:solidFill>
              </a:rPr>
              <a:t>backpointer</a:t>
            </a:r>
            <a:r>
              <a:rPr lang="en-US" sz="1600" dirty="0"/>
              <a:t> to B, follow </a:t>
            </a:r>
            <a:r>
              <a:rPr lang="en-US" sz="1600" b="1" dirty="0" err="1">
                <a:solidFill>
                  <a:srgbClr val="4C3283"/>
                </a:solidFill>
              </a:rPr>
              <a:t>backpointer</a:t>
            </a:r>
            <a:r>
              <a:rPr lang="en-US" sz="1600" dirty="0"/>
              <a:t> to A – the shortest path is </a:t>
            </a:r>
            <a:r>
              <a:rPr lang="en-US" sz="1600" b="1" dirty="0">
                <a:solidFill>
                  <a:srgbClr val="4C3283"/>
                </a:solidFill>
              </a:rPr>
              <a:t>ABD</a:t>
            </a:r>
            <a:endParaRPr sz="14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7"/>
            <a:ext cx="4225504" cy="787238"/>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dirty="0"/>
              <a:t>Depending on the order of visiting A’s successors with BFS: either B before C, or C before B, D’s PN may be either B or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Double the original weights?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latin typeface="Quattrocento Sans" panose="020B0502050000020003" pitchFamily="34" charset="0"/>
              </a:rPr>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latin typeface="Quattrocento Sans" panose="020B0502050000020003" pitchFamily="34" charset="0"/>
              </a:rPr>
              <a:t>True. The shortest path remains same. It is like if we change unit of distance from meter to kilo meter, the shortest paths do not change. But this does not make weights positive.</a:t>
            </a:r>
            <a:endParaRPr lang="en-SE" dirty="0">
              <a:latin typeface="Quattrocento Sans" panose="020B0502050000020003" pitchFamily="34" charset="0"/>
            </a:endParaRPr>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for All-pairs Shortest Paths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855785" y="1417638"/>
            <a:ext cx="10386646" cy="5006022"/>
          </a:xfrm>
        </p:spPr>
        <p:txBody>
          <a:bodyPr>
            <a:normAutofit fontScale="92500" lnSpcReduction="20000"/>
          </a:bodyPr>
          <a:lstStyle/>
          <a:p>
            <a:pPr algn="l" fontAlgn="base">
              <a:buFont typeface="+mj-lt"/>
              <a:buAutoNum type="arabicPeriod"/>
            </a:pPr>
            <a:r>
              <a:rPr lang="en-GB" dirty="0">
                <a:latin typeface="Quattrocento Sans" panose="020B0502050000020003" pitchFamily="34" charset="0"/>
              </a:rPr>
              <a:t>Let the given graph be G. Add a dummy source vertex d, and add edges with weight 0 from d to all vertices of G. Let the modified graph be G’. </a:t>
            </a:r>
          </a:p>
          <a:p>
            <a:pPr algn="l" fontAlgn="base">
              <a:buFont typeface="+mj-lt"/>
              <a:buAutoNum type="arabicPeriod" startAt="2"/>
            </a:pPr>
            <a:r>
              <a:rPr lang="en-GB" dirty="0">
                <a:latin typeface="Quattrocento Sans" panose="020B0502050000020003" pitchFamily="34" charset="0"/>
              </a:rPr>
              <a:t>Run Bellman-Ford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latin typeface="Quattrocento Sans" panose="020B0502050000020003" pitchFamily="34" charset="0"/>
              </a:rPr>
              <a:t>Reweight the edges of the original graph. For each edge (u, v), assign the new weight as w'(u, v) = w(u, v) + h[u] – h[v], which is greater than or equal to 0.</a:t>
            </a:r>
          </a:p>
          <a:p>
            <a:pPr algn="l" fontAlgn="base">
              <a:buFont typeface="+mj-lt"/>
              <a:buAutoNum type="arabicPeriod" startAt="4"/>
            </a:pPr>
            <a:r>
              <a:rPr lang="en-GB" dirty="0">
                <a:latin typeface="Quattrocento Sans" panose="020B0502050000020003" pitchFamily="34" charset="0"/>
              </a:rPr>
              <a:t>Remove the added dummy vertex d, and run Dijkstra’s algorithm with every vertex as the source to obtain all-pairs shortest paths. Subtract h[u] – h[v] from length of each shortest path to obtain the lengths of shortest paths in the original graph.</a:t>
            </a:r>
          </a:p>
          <a:p>
            <a:pPr marL="0" indent="0" fontAlgn="base">
              <a:buNone/>
            </a:pPr>
            <a:r>
              <a:rPr lang="en-GB" dirty="0">
                <a:latin typeface="Quattrocento Sans" panose="020B0502050000020003" pitchFamily="34" charset="0"/>
              </a:rPr>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latin typeface="Quattrocento Sans" panose="020B0502050000020003" pitchFamily="34" charset="0"/>
              </a:rPr>
              <a:t>2 </a:t>
            </a:r>
            <a:r>
              <a:rPr lang="en-GB" dirty="0">
                <a:latin typeface="Quattrocento Sans" panose="020B0502050000020003" pitchFamily="34" charset="0"/>
              </a:rPr>
              <a:t>log V + VE).</a:t>
            </a:r>
            <a:endParaRPr lang="en-SE" dirty="0">
              <a:latin typeface="Quattrocento Sans" panose="020B0502050000020003" pitchFamily="34" charset="0"/>
            </a:endParaRPr>
          </a:p>
        </p:txBody>
      </p:sp>
    </p:spTree>
    <p:extLst>
      <p:ext uri="{BB962C8B-B14F-4D97-AF65-F5344CB8AC3E}">
        <p14:creationId xmlns:p14="http://schemas.microsoft.com/office/powerpoint/2010/main" val="131313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Proof</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234461" y="1345482"/>
            <a:ext cx="8659941" cy="5447204"/>
          </a:xfrm>
        </p:spPr>
        <p:txBody>
          <a:bodyPr>
            <a:normAutofit lnSpcReduction="10000"/>
          </a:bodyPr>
          <a:lstStyle/>
          <a:p>
            <a:r>
              <a:rPr lang="en-GB" dirty="0">
                <a:latin typeface="Quattrocento Sans" panose="020B0502050000020003" pitchFamily="34" charset="0"/>
              </a:rPr>
              <a:t>The following property is always true since h[] values are the shortest distances from the dummy source code d:</a:t>
            </a:r>
          </a:p>
          <a:p>
            <a:pPr lvl="1"/>
            <a:r>
              <a:rPr lang="en-GB" dirty="0">
                <a:latin typeface="Quattrocento Sans" panose="020B0502050000020003" pitchFamily="34" charset="0"/>
              </a:rPr>
              <a:t>h[v] &lt;= h[u] + w(u, v) </a:t>
            </a:r>
          </a:p>
          <a:p>
            <a:r>
              <a:rPr lang="en-GB" dirty="0">
                <a:latin typeface="Quattrocento Sans" panose="020B0502050000020003" pitchFamily="34" charset="0"/>
              </a:rPr>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latin typeface="Quattrocento Sans" panose="020B0502050000020003" pitchFamily="34" charset="0"/>
              </a:rPr>
              <a:t>After reweighting, and all weights become non-negative, and all set of paths between any two vertices s and t is increased by the same amount, hence the shortest paths remain the same as the original graph before reweighting.</a:t>
            </a:r>
          </a:p>
          <a:p>
            <a:pPr lvl="1"/>
            <a:r>
              <a:rPr lang="en-GB" dirty="0">
                <a:latin typeface="Quattrocento Sans" panose="020B0502050000020003" pitchFamily="34" charset="0"/>
              </a:rPr>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9204780" y="3852004"/>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10728780" y="3852004"/>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v</a:t>
              </a: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9738180" y="4114057"/>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9814380" y="3718594"/>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w(</a:t>
            </a:r>
            <a:r>
              <a:rPr lang="en-US" altLang="en-SE" sz="2000" kern="1200" dirty="0" err="1">
                <a:latin typeface="Arial" panose="020B0604020202020204" pitchFamily="34" charset="0"/>
                <a:ea typeface="+mn-ea"/>
                <a:cs typeface="+mn-cs"/>
              </a:rPr>
              <a:t>u,v</a:t>
            </a:r>
            <a:r>
              <a:rPr lang="en-US" altLang="en-SE" sz="2000" kern="1200" dirty="0">
                <a:latin typeface="Arial" panose="020B0604020202020204" pitchFamily="34" charset="0"/>
                <a:ea typeface="+mn-ea"/>
                <a:cs typeface="+mn-cs"/>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9067369" y="3112137"/>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9966783" y="2556342"/>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9487517" y="2933056"/>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10502330" y="2854999"/>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10656589" y="3089742"/>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h(v)</a:t>
            </a:r>
          </a:p>
        </p:txBody>
      </p:sp>
    </p:spTree>
    <p:extLst>
      <p:ext uri="{BB962C8B-B14F-4D97-AF65-F5344CB8AC3E}">
        <p14:creationId xmlns:p14="http://schemas.microsoft.com/office/powerpoint/2010/main" val="3681106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1213526"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4107259" y="4241620"/>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a:xfrm>
            <a:off x="609600" y="80760"/>
            <a:ext cx="10972800" cy="1143000"/>
          </a:xfrm>
        </p:spPr>
        <p:txBody>
          <a:bodyPr>
            <a:normAutofit/>
          </a:bodyPr>
          <a:lstStyle/>
          <a:p>
            <a:r>
              <a:rPr lang="en-GB" sz="4000" dirty="0">
                <a:solidFill>
                  <a:schemeClr val="tx1"/>
                </a:solidFill>
                <a:latin typeface="Quattrocento Sans" panose="020B0502050000020003" pitchFamily="34" charset="0"/>
              </a:rPr>
              <a:t>Johnson’s Algorithm Example II</a:t>
            </a:r>
            <a:endParaRPr lang="en-SE" sz="4000" dirty="0">
              <a:solidFill>
                <a:schemeClr val="tx1"/>
              </a:solidFill>
              <a:latin typeface="Quattrocento Sans" panose="020B0502050000020003" pitchFamily="34" charset="0"/>
            </a:endParaRPr>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738554" y="1019909"/>
            <a:ext cx="10714892" cy="32733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79646"/>
              </a:buClr>
            </a:pPr>
            <a:r>
              <a:rPr lang="en-GB" dirty="0">
                <a:solidFill>
                  <a:prstClr val="black"/>
                </a:solidFill>
                <a:latin typeface="Quattrocento Sans" panose="020B0502050000020003" pitchFamily="34" charset="0"/>
              </a:rPr>
              <a:t>We add a dummy source vertex d and add edges with weight 0 from s to all vertices of the original graph. </a:t>
            </a:r>
          </a:p>
          <a:p>
            <a:pPr>
              <a:buClr>
                <a:srgbClr val="F79646"/>
              </a:buClr>
            </a:pPr>
            <a:r>
              <a:rPr lang="en-GB" dirty="0">
                <a:solidFill>
                  <a:prstClr val="black"/>
                </a:solidFill>
                <a:latin typeface="Quattrocento Sans" panose="020B0502050000020003" pitchFamily="34" charset="0"/>
              </a:rPr>
              <a:t>We run Bellman-Ford algorithm to calculate the shortest distances from d to all other vertices. The shortest distances from d to 0, 1, 2 and 3 are</a:t>
            </a:r>
          </a:p>
          <a:p>
            <a:pPr lvl="1">
              <a:buClr>
                <a:srgbClr val="F79646"/>
              </a:buClr>
            </a:pPr>
            <a:r>
              <a:rPr lang="en-GB" dirty="0">
                <a:solidFill>
                  <a:prstClr val="black"/>
                </a:solidFill>
                <a:latin typeface="Quattrocento Sans" panose="020B0502050000020003" pitchFamily="34" charset="0"/>
              </a:rPr>
              <a:t>h[0]=0 (path d</a:t>
            </a:r>
            <a:r>
              <a:rPr lang="en-GB" dirty="0">
                <a:solidFill>
                  <a:prstClr val="black"/>
                </a:solidFill>
                <a:latin typeface="Quattrocento Sans" panose="020B0502050000020003" pitchFamily="34" charset="0"/>
                <a:sym typeface="Wingdings" panose="05000000000000000000" pitchFamily="2" charset="2"/>
              </a:rPr>
              <a:t>0</a:t>
            </a:r>
            <a:r>
              <a:rPr lang="en-GB" dirty="0">
                <a:solidFill>
                  <a:prstClr val="black"/>
                </a:solidFill>
                <a:latin typeface="Quattrocento Sans" panose="020B0502050000020003" pitchFamily="34" charset="0"/>
              </a:rPr>
              <a:t>), h[1]=-5 (path d</a:t>
            </a:r>
            <a:r>
              <a:rPr lang="en-GB" dirty="0">
                <a:solidFill>
                  <a:prstClr val="black"/>
                </a:solidFill>
                <a:latin typeface="Quattrocento Sans" panose="020B0502050000020003" pitchFamily="34" charset="0"/>
                <a:sym typeface="Wingdings" panose="05000000000000000000" pitchFamily="2" charset="2"/>
              </a:rPr>
              <a:t>01), </a:t>
            </a:r>
            <a:r>
              <a:rPr lang="en-GB" dirty="0">
                <a:solidFill>
                  <a:prstClr val="black"/>
                </a:solidFill>
                <a:latin typeface="Quattrocento Sans" panose="020B0502050000020003" pitchFamily="34" charset="0"/>
              </a:rPr>
              <a:t>h[2]=-1 (path d</a:t>
            </a:r>
            <a:r>
              <a:rPr lang="en-GB" dirty="0">
                <a:solidFill>
                  <a:prstClr val="black"/>
                </a:solidFill>
                <a:latin typeface="Quattrocento Sans" panose="020B0502050000020003" pitchFamily="34" charset="0"/>
                <a:sym typeface="Wingdings" panose="05000000000000000000" pitchFamily="2" charset="2"/>
              </a:rPr>
              <a:t>012</a:t>
            </a:r>
            <a:r>
              <a:rPr lang="en-GB" dirty="0">
                <a:solidFill>
                  <a:prstClr val="black"/>
                </a:solidFill>
                <a:latin typeface="Quattrocento Sans" panose="020B0502050000020003" pitchFamily="34" charset="0"/>
              </a:rPr>
              <a:t>), h[3]=0 (path d</a:t>
            </a:r>
            <a:r>
              <a:rPr lang="en-GB" dirty="0">
                <a:solidFill>
                  <a:prstClr val="black"/>
                </a:solidFill>
                <a:latin typeface="Quattrocento Sans" panose="020B0502050000020003" pitchFamily="34" charset="0"/>
                <a:sym typeface="Wingdings" panose="05000000000000000000" pitchFamily="2" charset="2"/>
              </a:rPr>
              <a:t>3</a:t>
            </a:r>
            <a:r>
              <a:rPr lang="en-GB" dirty="0">
                <a:solidFill>
                  <a:prstClr val="black"/>
                </a:solidFill>
                <a:latin typeface="Quattrocento Sans" panose="020B0502050000020003" pitchFamily="34" charset="0"/>
              </a:rPr>
              <a:t>) </a:t>
            </a:r>
          </a:p>
          <a:p>
            <a:pPr>
              <a:buClr>
                <a:srgbClr val="F79646"/>
              </a:buClr>
            </a:pPr>
            <a:r>
              <a:rPr lang="en-GB" dirty="0">
                <a:solidFill>
                  <a:prstClr val="black"/>
                </a:solidFill>
                <a:latin typeface="Quattrocento Sans" panose="020B0502050000020003" pitchFamily="34" charset="0"/>
              </a:rPr>
              <a:t>Once we get these distances, we remove vertex d and reweight each edge </a:t>
            </a:r>
            <a:r>
              <a:rPr lang="en-GB" dirty="0" err="1">
                <a:solidFill>
                  <a:prstClr val="black"/>
                </a:solidFill>
                <a:latin typeface="Quattrocento Sans" panose="020B0502050000020003" pitchFamily="34" charset="0"/>
              </a:rPr>
              <a:t>uv</a:t>
            </a:r>
            <a:r>
              <a:rPr lang="en-GB" dirty="0">
                <a:solidFill>
                  <a:prstClr val="black"/>
                </a:solidFill>
                <a:latin typeface="Quattrocento Sans" panose="020B0502050000020003" pitchFamily="34" charset="0"/>
              </a:rPr>
              <a:t> as: w'(u, v) = w(u, v) + h[u] – h[v].</a:t>
            </a:r>
          </a:p>
          <a:p>
            <a:pPr lvl="1">
              <a:buClr>
                <a:srgbClr val="F79646"/>
              </a:buClr>
            </a:pPr>
            <a:r>
              <a:rPr lang="en-GB" dirty="0">
                <a:solidFill>
                  <a:prstClr val="black"/>
                </a:solidFill>
                <a:latin typeface="Quattrocento Sans" panose="020B0502050000020003" pitchFamily="34" charset="0"/>
              </a:rPr>
              <a:t>w’(0,1)=0, w’(1,2)=0, w’(2,3)=0, w’(0,3)=3, w’(0,2)=3</a:t>
            </a:r>
          </a:p>
          <a:p>
            <a:pPr>
              <a:buClr>
                <a:srgbClr val="F79646"/>
              </a:buClr>
            </a:pPr>
            <a:r>
              <a:rPr lang="en-GB" dirty="0">
                <a:solidFill>
                  <a:prstClr val="black"/>
                </a:solidFill>
                <a:latin typeface="Quattrocento Sans" panose="020B0502050000020003" pitchFamily="34" charset="0"/>
              </a:rPr>
              <a:t>Since all weights are greater than or equal to 0 now, we can run Dijkstra’s shortest path algorithm with every vertex as the source. </a:t>
            </a:r>
            <a:endParaRPr lang="en-SE" dirty="0">
              <a:solidFill>
                <a:prstClr val="black"/>
              </a:solidFill>
              <a:latin typeface="Quattrocento Sans" panose="020B0502050000020003" pitchFamily="34" charset="0"/>
            </a:endParaRPr>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432" y="4102468"/>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5451060" y="4254905"/>
            <a:ext cx="748923"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h[0]=0</a:t>
            </a:r>
            <a:endParaRPr lang="en-SE" sz="16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832AA3B-FE37-D8F0-2CF5-DE5C4A4DE8DC}"/>
              </a:ext>
            </a:extLst>
          </p:cNvPr>
          <p:cNvSpPr txBox="1"/>
          <p:nvPr/>
        </p:nvSpPr>
        <p:spPr>
          <a:xfrm>
            <a:off x="6725933" y="4241619"/>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h[1]=-5</a:t>
            </a:r>
            <a:endParaRPr lang="en-SE" sz="1600" kern="1200" dirty="0">
              <a:solidFill>
                <a:prstClr val="black"/>
              </a:solidFill>
              <a:latin typeface="Calibri"/>
              <a:ea typeface="+mn-ea"/>
              <a:cs typeface="+mn-cs"/>
            </a:endParaRPr>
          </a:p>
        </p:txBody>
      </p:sp>
      <p:sp>
        <p:nvSpPr>
          <p:cNvPr id="11" name="TextBox 10">
            <a:extLst>
              <a:ext uri="{FF2B5EF4-FFF2-40B4-BE49-F238E27FC236}">
                <a16:creationId xmlns:a16="http://schemas.microsoft.com/office/drawing/2014/main" id="{63E6FE34-A52E-3586-65EF-1CC16662C861}"/>
              </a:ext>
            </a:extLst>
          </p:cNvPr>
          <p:cNvSpPr txBox="1"/>
          <p:nvPr/>
        </p:nvSpPr>
        <p:spPr>
          <a:xfrm>
            <a:off x="5515744" y="5828792"/>
            <a:ext cx="748923" cy="338554"/>
          </a:xfrm>
          <a:prstGeom prst="rect">
            <a:avLst/>
          </a:prstGeom>
          <a:noFill/>
        </p:spPr>
        <p:txBody>
          <a:bodyPr wrap="none" rtlCol="0">
            <a:spAutoFit/>
          </a:bodyPr>
          <a:lstStyle/>
          <a:p>
            <a:pPr defTabSz="457200">
              <a:buClrTx/>
            </a:pPr>
            <a:r>
              <a:rPr lang="en-GB" sz="1600" kern="1200">
                <a:solidFill>
                  <a:prstClr val="black"/>
                </a:solidFill>
                <a:latin typeface="Calibri"/>
                <a:ea typeface="+mn-ea"/>
                <a:cs typeface="+mn-cs"/>
              </a:rPr>
              <a:t>h[</a:t>
            </a:r>
            <a:r>
              <a:rPr lang="en-GB" sz="1600" kern="1200" dirty="0">
                <a:solidFill>
                  <a:prstClr val="black"/>
                </a:solidFill>
                <a:latin typeface="Calibri"/>
                <a:ea typeface="+mn-ea"/>
                <a:cs typeface="+mn-cs"/>
              </a:rPr>
              <a:t>3]=0</a:t>
            </a:r>
            <a:endParaRPr lang="en-SE" sz="1600" kern="1200" dirty="0">
              <a:solidFill>
                <a:prstClr val="black"/>
              </a:solidFill>
              <a:latin typeface="Calibri"/>
              <a:ea typeface="+mn-ea"/>
              <a:cs typeface="+mn-cs"/>
            </a:endParaRPr>
          </a:p>
        </p:txBody>
      </p:sp>
      <p:sp>
        <p:nvSpPr>
          <p:cNvPr id="12" name="TextBox 11">
            <a:extLst>
              <a:ext uri="{FF2B5EF4-FFF2-40B4-BE49-F238E27FC236}">
                <a16:creationId xmlns:a16="http://schemas.microsoft.com/office/drawing/2014/main" id="{AF56CE97-83E4-45A7-11FE-3BEB34661C89}"/>
              </a:ext>
            </a:extLst>
          </p:cNvPr>
          <p:cNvSpPr txBox="1"/>
          <p:nvPr/>
        </p:nvSpPr>
        <p:spPr>
          <a:xfrm>
            <a:off x="6687457" y="5866116"/>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h[2]=-1</a:t>
            </a:r>
            <a:endParaRPr lang="en-SE" sz="16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B898415D-A474-27AC-A0BD-AB195A7ABC40}"/>
              </a:ext>
            </a:extLst>
          </p:cNvPr>
          <p:cNvSpPr txBox="1"/>
          <p:nvPr/>
        </p:nvSpPr>
        <p:spPr>
          <a:xfrm>
            <a:off x="4366071" y="5028519"/>
            <a:ext cx="306494" cy="338554"/>
          </a:xfrm>
          <a:prstGeom prst="rect">
            <a:avLst/>
          </a:prstGeom>
          <a:solidFill>
            <a:schemeClr val="bg1"/>
          </a:solidFill>
        </p:spPr>
        <p:txBody>
          <a:bodyPr wrap="square" rtlCol="0">
            <a:spAutoFit/>
          </a:bodyPr>
          <a:lstStyle/>
          <a:p>
            <a:pPr defTabSz="457200">
              <a:buClrTx/>
            </a:pPr>
            <a:r>
              <a:rPr lang="en-GB" sz="1600" kern="1200" dirty="0">
                <a:solidFill>
                  <a:prstClr val="black"/>
                </a:solidFill>
                <a:latin typeface="Calibri"/>
                <a:ea typeface="+mn-ea"/>
                <a:cs typeface="+mn-cs"/>
              </a:rPr>
              <a:t>d</a:t>
            </a:r>
            <a:endParaRPr lang="en-SE" sz="1600" kern="1200" dirty="0">
              <a:solidFill>
                <a:prstClr val="black"/>
              </a:solidFill>
              <a:latin typeface="Calibri"/>
              <a:ea typeface="+mn-ea"/>
              <a:cs typeface="+mn-cs"/>
            </a:endParaRPr>
          </a:p>
        </p:txBody>
      </p:sp>
    </p:spTree>
    <p:extLst>
      <p:ext uri="{BB962C8B-B14F-4D97-AF65-F5344CB8AC3E}">
        <p14:creationId xmlns:p14="http://schemas.microsoft.com/office/powerpoint/2010/main" val="2037983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ohnson3">
            <a:extLst>
              <a:ext uri="{FF2B5EF4-FFF2-40B4-BE49-F238E27FC236}">
                <a16:creationId xmlns:a16="http://schemas.microsoft.com/office/drawing/2014/main" id="{6368527B-E345-85D8-A537-0307CC2EC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04" y="2454788"/>
            <a:ext cx="3408568" cy="2902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3"/>
          <a:stretch>
            <a:fillRect/>
          </a:stretch>
        </p:blipFill>
        <p:spPr>
          <a:xfrm>
            <a:off x="7228908" y="2454787"/>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a:xfrm>
            <a:off x="609600" y="42287"/>
            <a:ext cx="10972800" cy="1143000"/>
          </a:xfrm>
        </p:spPr>
        <p:txBody>
          <a:bodyPr>
            <a:normAutofit/>
          </a:bodyPr>
          <a:lstStyle/>
          <a:p>
            <a:r>
              <a:rPr lang="en-GB" sz="4000" dirty="0">
                <a:solidFill>
                  <a:schemeClr val="tx1"/>
                </a:solidFill>
                <a:latin typeface="Quattrocento Sans" panose="020B0502050000020003" pitchFamily="34" charset="0"/>
              </a:rPr>
              <a:t>Johnson’s Algorithm Example II </a:t>
            </a:r>
            <a:r>
              <a:rPr lang="en-GB" sz="4000" dirty="0" err="1">
                <a:solidFill>
                  <a:schemeClr val="tx1"/>
                </a:solidFill>
                <a:latin typeface="Quattrocento Sans" panose="020B0502050000020003" pitchFamily="34" charset="0"/>
              </a:rPr>
              <a:t>Con’t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655879" y="1168486"/>
            <a:ext cx="10679723" cy="1405890"/>
          </a:xfrm>
        </p:spPr>
        <p:txBody>
          <a:bodyPr>
            <a:normAutofit fontScale="85000" lnSpcReduction="20000"/>
          </a:bodyPr>
          <a:lstStyle/>
          <a:p>
            <a:r>
              <a:rPr lang="en-GB" dirty="0">
                <a:latin typeface="Quattrocento Sans" panose="020B0502050000020003" pitchFamily="34" charset="0"/>
              </a:rPr>
              <a:t>Let’s run Dijkstra’s shortest path algorithm with vertex 0 as the source. We can obtain the shortest paths shown on the left</a:t>
            </a:r>
          </a:p>
          <a:p>
            <a:r>
              <a:rPr lang="en-GB" dirty="0">
                <a:latin typeface="Quattrocento Sans" panose="020B0502050000020003" pitchFamily="34" charset="0"/>
              </a:rPr>
              <a:t>We then subtract h[u] – h[v] from length of each shortest path from u to v to obtain the lengths of shortest paths in the original graph shown on the right, e.g., SD(0</a:t>
            </a:r>
            <a:r>
              <a:rPr lang="en-GB" dirty="0">
                <a:latin typeface="Quattrocento Sans" panose="020B0502050000020003" pitchFamily="34" charset="0"/>
                <a:sym typeface="Wingdings" panose="05000000000000000000" pitchFamily="2" charset="2"/>
              </a:rPr>
              <a:t>2</a:t>
            </a:r>
            <a:r>
              <a:rPr lang="en-GB" dirty="0">
                <a:latin typeface="Quattrocento Sans" panose="020B0502050000020003" pitchFamily="34" charset="0"/>
              </a:rPr>
              <a:t>)=0-(h[0]-h[2])=0-(0-(-1))=-1)</a:t>
            </a:r>
            <a:endParaRPr lang="en-SE" dirty="0">
              <a:latin typeface="Quattrocento Sans" panose="020B0502050000020003" pitchFamily="34" charset="0"/>
            </a:endParaRPr>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nvGraphicFramePr>
        <p:xfrm>
          <a:off x="2883238" y="484028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nvGraphicFramePr>
        <p:xfrm>
          <a:off x="6904273" y="4834254"/>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4336925" y="6042124"/>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modified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8332028" y="6048157"/>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original graph</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1724235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a:xfrm>
            <a:off x="1981200" y="-101472"/>
            <a:ext cx="8229600" cy="1143000"/>
          </a:xfrm>
        </p:spPr>
        <p:txBody>
          <a:bodyPr>
            <a:normAutofit/>
          </a:bodyPr>
          <a:lstStyle/>
          <a:p>
            <a:r>
              <a:rPr lang="en-GB" dirty="0">
                <a:solidFill>
                  <a:schemeClr val="tx1"/>
                </a:solidFill>
                <a:latin typeface="Quattrocento Sans" panose="020B0502050000020003" pitchFamily="34" charset="0"/>
              </a:rPr>
              <a:t>Johnson’s Algorithm: Example I Revisited</a:t>
            </a:r>
            <a:endParaRPr lang="en-SE"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281355" y="798483"/>
            <a:ext cx="11394830" cy="2504982"/>
          </a:xfrm>
        </p:spPr>
        <p:txBody>
          <a:bodyPr>
            <a:normAutofit fontScale="85000" lnSpcReduction="20000"/>
          </a:bodyPr>
          <a:lstStyle/>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r>
              <a:rPr lang="en-GB" dirty="0"/>
              <a:t>For example, the shortest path from s to t is </a:t>
            </a:r>
            <a:r>
              <a:rPr lang="en-GB" dirty="0" err="1"/>
              <a:t>sabt</a:t>
            </a:r>
            <a:r>
              <a:rPr lang="en-GB" dirty="0"/>
              <a:t>, same as the original graph before reweighting. Its length in the original graph is 0 – (h[s] – h[t]) = 0 – (0 – (-3)) = -3</a:t>
            </a:r>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3167027" y="38936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2586061" y="413700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2119753" y="38889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4214301" y="38936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5275178" y="38936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3633335" y="413839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4694212" y="414117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3928268" y="2800320"/>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2668652" y="381848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15" name="TextBox 14">
            <a:extLst>
              <a:ext uri="{FF2B5EF4-FFF2-40B4-BE49-F238E27FC236}">
                <a16:creationId xmlns:a16="http://schemas.microsoft.com/office/drawing/2014/main" id="{3371B09E-1896-630D-45BB-230E9ACD87EE}"/>
              </a:ext>
            </a:extLst>
          </p:cNvPr>
          <p:cNvSpPr txBox="1"/>
          <p:nvPr/>
        </p:nvSpPr>
        <p:spPr>
          <a:xfrm>
            <a:off x="3692849" y="4449418"/>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6" name="Oval 15">
            <a:extLst>
              <a:ext uri="{FF2B5EF4-FFF2-40B4-BE49-F238E27FC236}">
                <a16:creationId xmlns:a16="http://schemas.microsoft.com/office/drawing/2014/main" id="{8F59E859-5CB0-CDF2-B54C-DA2B189A8CC6}"/>
              </a:ext>
            </a:extLst>
          </p:cNvPr>
          <p:cNvSpPr/>
          <p:nvPr/>
        </p:nvSpPr>
        <p:spPr>
          <a:xfrm>
            <a:off x="7222720" y="39252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6641754" y="416863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6175446" y="392055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8269994" y="39252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9330871" y="39252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7689028" y="417002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8749905" y="417280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7983961" y="283195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6060563" y="3631920"/>
            <a:ext cx="1625257" cy="646331"/>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 + 0 - (-1) = 0</a:t>
            </a:r>
          </a:p>
          <a:p>
            <a:pPr defTabSz="457200">
              <a:buClrTx/>
            </a:pPr>
            <a:endParaRPr lang="en-SE" sz="1800" kern="1200" dirty="0">
              <a:solidFill>
                <a:prstClr val="black"/>
              </a:solidFill>
              <a:latin typeface="Calibri"/>
              <a:ea typeface="+mn-ea"/>
              <a:cs typeface="+mn-cs"/>
            </a:endParaRPr>
          </a:p>
        </p:txBody>
      </p:sp>
      <p:sp>
        <p:nvSpPr>
          <p:cNvPr id="25" name="TextBox 24">
            <a:extLst>
              <a:ext uri="{FF2B5EF4-FFF2-40B4-BE49-F238E27FC236}">
                <a16:creationId xmlns:a16="http://schemas.microsoft.com/office/drawing/2014/main" id="{9DC4B0BC-10E4-8403-C9F4-3223E6962ED6}"/>
              </a:ext>
            </a:extLst>
          </p:cNvPr>
          <p:cNvSpPr txBox="1"/>
          <p:nvPr/>
        </p:nvSpPr>
        <p:spPr>
          <a:xfrm>
            <a:off x="7144136" y="3429000"/>
            <a:ext cx="1776177"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 + -1 - (-2) = 0</a:t>
            </a:r>
            <a:endParaRPr lang="en-SE" sz="1800" kern="1200" dirty="0">
              <a:solidFill>
                <a:prstClr val="black"/>
              </a:solidFill>
              <a:latin typeface="Calibri"/>
              <a:ea typeface="+mn-ea"/>
              <a:cs typeface="+mn-cs"/>
            </a:endParaRPr>
          </a:p>
        </p:txBody>
      </p:sp>
      <p:sp>
        <p:nvSpPr>
          <p:cNvPr id="26" name="TextBox 25">
            <a:extLst>
              <a:ext uri="{FF2B5EF4-FFF2-40B4-BE49-F238E27FC236}">
                <a16:creationId xmlns:a16="http://schemas.microsoft.com/office/drawing/2014/main" id="{01C6BFC3-9FF1-05FC-6415-FB7F939399C2}"/>
              </a:ext>
            </a:extLst>
          </p:cNvPr>
          <p:cNvSpPr txBox="1"/>
          <p:nvPr/>
        </p:nvSpPr>
        <p:spPr>
          <a:xfrm>
            <a:off x="8254912" y="3613751"/>
            <a:ext cx="1883601"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 + -2 - (-3) = 0</a:t>
            </a:r>
            <a:endParaRPr lang="en-SE" sz="1800" kern="1200" dirty="0">
              <a:solidFill>
                <a:prstClr val="black"/>
              </a:solidFill>
              <a:latin typeface="Calibri"/>
              <a:ea typeface="+mn-ea"/>
              <a:cs typeface="+mn-cs"/>
            </a:endParaRPr>
          </a:p>
        </p:txBody>
      </p:sp>
      <p:sp>
        <p:nvSpPr>
          <p:cNvPr id="27" name="TextBox 26">
            <a:extLst>
              <a:ext uri="{FF2B5EF4-FFF2-40B4-BE49-F238E27FC236}">
                <a16:creationId xmlns:a16="http://schemas.microsoft.com/office/drawing/2014/main" id="{6A6A2C3A-F805-2CB7-23B5-E5115B511420}"/>
              </a:ext>
            </a:extLst>
          </p:cNvPr>
          <p:cNvSpPr txBox="1"/>
          <p:nvPr/>
        </p:nvSpPr>
        <p:spPr>
          <a:xfrm>
            <a:off x="7256961" y="4449418"/>
            <a:ext cx="1550525"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-2 + 0 - (-3) = 1</a:t>
            </a:r>
          </a:p>
        </p:txBody>
      </p:sp>
      <p:sp>
        <p:nvSpPr>
          <p:cNvPr id="28" name="TextBox 27">
            <a:extLst>
              <a:ext uri="{FF2B5EF4-FFF2-40B4-BE49-F238E27FC236}">
                <a16:creationId xmlns:a16="http://schemas.microsoft.com/office/drawing/2014/main" id="{D1A8CECC-DBC3-E741-5DCB-53D8665039AB}"/>
              </a:ext>
            </a:extLst>
          </p:cNvPr>
          <p:cNvSpPr txBox="1"/>
          <p:nvPr/>
        </p:nvSpPr>
        <p:spPr>
          <a:xfrm>
            <a:off x="3662806" y="381848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0" name="TextBox 29">
            <a:extLst>
              <a:ext uri="{FF2B5EF4-FFF2-40B4-BE49-F238E27FC236}">
                <a16:creationId xmlns:a16="http://schemas.microsoft.com/office/drawing/2014/main" id="{642852B8-05D6-0F6E-5DDE-051C38CFD844}"/>
              </a:ext>
            </a:extLst>
          </p:cNvPr>
          <p:cNvSpPr txBox="1"/>
          <p:nvPr/>
        </p:nvSpPr>
        <p:spPr>
          <a:xfrm>
            <a:off x="4735223" y="381848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2517773" y="337974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p:cNvCxnSpPr>
          <p:nvPr/>
        </p:nvCxnSpPr>
        <p:spPr>
          <a:xfrm flipH="1">
            <a:off x="3460061" y="3457858"/>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4050482" y="345471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4155947" y="330436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2995288" y="3341974"/>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2" name="TextBox 51">
            <a:extLst>
              <a:ext uri="{FF2B5EF4-FFF2-40B4-BE49-F238E27FC236}">
                <a16:creationId xmlns:a16="http://schemas.microsoft.com/office/drawing/2014/main" id="{E068C5A0-A7A4-6B00-3B31-DAC0DE04F544}"/>
              </a:ext>
            </a:extLst>
          </p:cNvPr>
          <p:cNvSpPr txBox="1"/>
          <p:nvPr/>
        </p:nvSpPr>
        <p:spPr>
          <a:xfrm>
            <a:off x="3422957" y="3454712"/>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3" name="TextBox 52">
            <a:extLst>
              <a:ext uri="{FF2B5EF4-FFF2-40B4-BE49-F238E27FC236}">
                <a16:creationId xmlns:a16="http://schemas.microsoft.com/office/drawing/2014/main" id="{1292DC91-5B43-BDC4-F6BF-43E2572E25CF}"/>
              </a:ext>
            </a:extLst>
          </p:cNvPr>
          <p:cNvSpPr txBox="1"/>
          <p:nvPr/>
        </p:nvSpPr>
        <p:spPr>
          <a:xfrm>
            <a:off x="3934636" y="3481489"/>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4" name="TextBox 53">
            <a:extLst>
              <a:ext uri="{FF2B5EF4-FFF2-40B4-BE49-F238E27FC236}">
                <a16:creationId xmlns:a16="http://schemas.microsoft.com/office/drawing/2014/main" id="{48E004BA-E55C-A753-1EB7-8D6AEE520A0D}"/>
              </a:ext>
            </a:extLst>
          </p:cNvPr>
          <p:cNvSpPr txBox="1"/>
          <p:nvPr/>
        </p:nvSpPr>
        <p:spPr>
          <a:xfrm>
            <a:off x="4680609" y="3387581"/>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5" name="TextBox 54">
            <a:extLst>
              <a:ext uri="{FF2B5EF4-FFF2-40B4-BE49-F238E27FC236}">
                <a16:creationId xmlns:a16="http://schemas.microsoft.com/office/drawing/2014/main" id="{B0D615EF-6467-4CC5-A81C-77DA4BD5E8EE}"/>
              </a:ext>
            </a:extLst>
          </p:cNvPr>
          <p:cNvSpPr txBox="1"/>
          <p:nvPr/>
        </p:nvSpPr>
        <p:spPr>
          <a:xfrm>
            <a:off x="1648469" y="4341213"/>
            <a:ext cx="724878"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H[s]=0</a:t>
            </a:r>
            <a:endParaRPr lang="en-SE" sz="1600" kern="1200" dirty="0">
              <a:solidFill>
                <a:prstClr val="black"/>
              </a:solidFill>
              <a:latin typeface="Calibri"/>
              <a:ea typeface="+mn-ea"/>
              <a:cs typeface="+mn-cs"/>
            </a:endParaRPr>
          </a:p>
        </p:txBody>
      </p:sp>
      <p:sp>
        <p:nvSpPr>
          <p:cNvPr id="56" name="TextBox 55">
            <a:extLst>
              <a:ext uri="{FF2B5EF4-FFF2-40B4-BE49-F238E27FC236}">
                <a16:creationId xmlns:a16="http://schemas.microsoft.com/office/drawing/2014/main" id="{7418575F-286B-5D00-98A9-8D99D3BCCB63}"/>
              </a:ext>
            </a:extLst>
          </p:cNvPr>
          <p:cNvSpPr txBox="1"/>
          <p:nvPr/>
        </p:nvSpPr>
        <p:spPr>
          <a:xfrm>
            <a:off x="3057346" y="4305805"/>
            <a:ext cx="805029"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H[a]=-1</a:t>
            </a:r>
            <a:endParaRPr lang="en-SE" sz="1600" kern="1200" dirty="0">
              <a:solidFill>
                <a:prstClr val="black"/>
              </a:solidFill>
              <a:latin typeface="Calibri"/>
              <a:ea typeface="+mn-ea"/>
              <a:cs typeface="+mn-cs"/>
            </a:endParaRPr>
          </a:p>
        </p:txBody>
      </p:sp>
      <p:sp>
        <p:nvSpPr>
          <p:cNvPr id="57" name="TextBox 56">
            <a:extLst>
              <a:ext uri="{FF2B5EF4-FFF2-40B4-BE49-F238E27FC236}">
                <a16:creationId xmlns:a16="http://schemas.microsoft.com/office/drawing/2014/main" id="{DAE2CDA1-42BD-E728-D6C8-EF9B96616F7B}"/>
              </a:ext>
            </a:extLst>
          </p:cNvPr>
          <p:cNvSpPr txBox="1"/>
          <p:nvPr/>
        </p:nvSpPr>
        <p:spPr>
          <a:xfrm>
            <a:off x="4011791" y="4312333"/>
            <a:ext cx="814647"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H[b]=-2</a:t>
            </a:r>
            <a:endParaRPr lang="en-SE" sz="1600" kern="1200" dirty="0">
              <a:solidFill>
                <a:prstClr val="black"/>
              </a:solidFill>
              <a:latin typeface="Calibri"/>
              <a:ea typeface="+mn-ea"/>
              <a:cs typeface="+mn-cs"/>
            </a:endParaRPr>
          </a:p>
        </p:txBody>
      </p:sp>
      <p:sp>
        <p:nvSpPr>
          <p:cNvPr id="58" name="TextBox 57">
            <a:extLst>
              <a:ext uri="{FF2B5EF4-FFF2-40B4-BE49-F238E27FC236}">
                <a16:creationId xmlns:a16="http://schemas.microsoft.com/office/drawing/2014/main" id="{B4C8A3DD-5D49-311C-C64C-2434F48B9A1E}"/>
              </a:ext>
            </a:extLst>
          </p:cNvPr>
          <p:cNvSpPr txBox="1"/>
          <p:nvPr/>
        </p:nvSpPr>
        <p:spPr>
          <a:xfrm>
            <a:off x="5319826" y="4380383"/>
            <a:ext cx="776175"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H[t]=-3</a:t>
            </a:r>
            <a:endParaRPr lang="en-SE" sz="1600" kern="1200" dirty="0">
              <a:solidFill>
                <a:prstClr val="black"/>
              </a:solidFill>
              <a:latin typeface="Calibri"/>
              <a:ea typeface="+mn-ea"/>
              <a:cs typeface="+mn-cs"/>
            </a:endParaRPr>
          </a:p>
        </p:txBody>
      </p:sp>
      <p:sp>
        <p:nvSpPr>
          <p:cNvPr id="60" name="Oval 59">
            <a:extLst>
              <a:ext uri="{FF2B5EF4-FFF2-40B4-BE49-F238E27FC236}">
                <a16:creationId xmlns:a16="http://schemas.microsoft.com/office/drawing/2014/main" id="{72766BA9-453E-45EB-B3C1-243690CE0CFD}"/>
              </a:ext>
            </a:extLst>
          </p:cNvPr>
          <p:cNvSpPr/>
          <p:nvPr/>
        </p:nvSpPr>
        <p:spPr>
          <a:xfrm>
            <a:off x="3784256" y="305252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d</a:t>
            </a:r>
            <a:endParaRPr lang="en-US" sz="1800" kern="1200" dirty="0">
              <a:solidFill>
                <a:prstClr val="black"/>
              </a:solidFill>
              <a:latin typeface="Arial" panose="020B0604020202020204" pitchFamily="34" charset="0"/>
              <a:cs typeface="Arial" panose="020B0604020202020204" pitchFamily="34" charset="0"/>
            </a:endParaRPr>
          </a:p>
        </p:txBody>
      </p:sp>
      <p:graphicFrame>
        <p:nvGraphicFramePr>
          <p:cNvPr id="4" name="Content Placeholder 4">
            <a:extLst>
              <a:ext uri="{FF2B5EF4-FFF2-40B4-BE49-F238E27FC236}">
                <a16:creationId xmlns:a16="http://schemas.microsoft.com/office/drawing/2014/main" id="{698965B5-5F67-ADFC-03CB-CB9F48E1B5C8}"/>
              </a:ext>
            </a:extLst>
          </p:cNvPr>
          <p:cNvGraphicFramePr>
            <a:graphicFrameLocks/>
          </p:cNvGraphicFramePr>
          <p:nvPr/>
        </p:nvGraphicFramePr>
        <p:xfrm>
          <a:off x="6861982"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5" name="Content Placeholder 4">
            <a:extLst>
              <a:ext uri="{FF2B5EF4-FFF2-40B4-BE49-F238E27FC236}">
                <a16:creationId xmlns:a16="http://schemas.microsoft.com/office/drawing/2014/main" id="{01336789-FCC5-0EA3-FFAF-9B409DABFCBA}"/>
              </a:ext>
            </a:extLst>
          </p:cNvPr>
          <p:cNvGraphicFramePr>
            <a:graphicFrameLocks/>
          </p:cNvGraphicFramePr>
          <p:nvPr/>
        </p:nvGraphicFramePr>
        <p:xfrm>
          <a:off x="2847022"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29" name="TextBox 28">
            <a:extLst>
              <a:ext uri="{FF2B5EF4-FFF2-40B4-BE49-F238E27FC236}">
                <a16:creationId xmlns:a16="http://schemas.microsoft.com/office/drawing/2014/main" id="{E0C4A9E5-3A94-A6D6-932E-8377AD2E3CC4}"/>
              </a:ext>
            </a:extLst>
          </p:cNvPr>
          <p:cNvSpPr txBox="1"/>
          <p:nvPr/>
        </p:nvSpPr>
        <p:spPr>
          <a:xfrm>
            <a:off x="4345283" y="6071116"/>
            <a:ext cx="2491122"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modified graph (right)</a:t>
            </a:r>
            <a:endParaRPr lang="en-SE" sz="1800" kern="1200" dirty="0">
              <a:solidFill>
                <a:prstClr val="black"/>
              </a:solidFill>
              <a:latin typeface="Calibri"/>
              <a:ea typeface="+mn-ea"/>
              <a:cs typeface="+mn-cs"/>
            </a:endParaRPr>
          </a:p>
        </p:txBody>
      </p:sp>
      <p:sp>
        <p:nvSpPr>
          <p:cNvPr id="31" name="TextBox 30">
            <a:extLst>
              <a:ext uri="{FF2B5EF4-FFF2-40B4-BE49-F238E27FC236}">
                <a16:creationId xmlns:a16="http://schemas.microsoft.com/office/drawing/2014/main" id="{ED1A501F-21EF-BD58-D2A1-2C8428449976}"/>
              </a:ext>
            </a:extLst>
          </p:cNvPr>
          <p:cNvSpPr txBox="1"/>
          <p:nvPr/>
        </p:nvSpPr>
        <p:spPr>
          <a:xfrm>
            <a:off x="8349602" y="6071115"/>
            <a:ext cx="2215528"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original graph (left)</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746453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370848"/>
            <a:ext cx="11016065" cy="2508337"/>
          </a:xfrm>
        </p:spPr>
        <p:txBody>
          <a:bodyPr/>
          <a:lstStyle/>
          <a:p>
            <a:r>
              <a:rPr lang="en-GB" sz="2400" dirty="0" err="1"/>
              <a:t>Dijkstras</a:t>
            </a:r>
            <a:r>
              <a:rPr lang="en-GB" sz="2400" dirty="0"/>
              <a:t> Shortest Path Algorithm Explained | With Example | Graph Theory</a:t>
            </a:r>
          </a:p>
          <a:p>
            <a:pPr lvl="1"/>
            <a:r>
              <a:rPr lang="en-GB" sz="2000" dirty="0">
                <a:hlinkClick r:id="rId3"/>
              </a:rPr>
              <a:t>https://www.youtube.com/watch?v=bZkzH5x0SKU</a:t>
            </a:r>
            <a:endParaRPr lang="en-GB" sz="2000" dirty="0"/>
          </a:p>
          <a:p>
            <a:r>
              <a:rPr lang="en-GB" sz="2400" dirty="0"/>
              <a:t>Dijkstra's algorithm in 3 minutes</a:t>
            </a:r>
          </a:p>
          <a:p>
            <a:pPr lvl="1"/>
            <a:r>
              <a:rPr lang="en-GB" sz="2000" dirty="0">
                <a:hlinkClick r:id="rId4"/>
              </a:rPr>
              <a:t>https://www.youtube.com/watch?v=_lHSawdgXpI</a:t>
            </a:r>
            <a:r>
              <a:rPr lang="en-GB" sz="2000" dirty="0"/>
              <a:t> </a:t>
            </a:r>
          </a:p>
          <a:p>
            <a:r>
              <a:rPr lang="en-GB" sz="2500" dirty="0"/>
              <a:t>Bellman-Ford in 5 minutes — Step by step example, Michael Sambol</a:t>
            </a:r>
          </a:p>
          <a:p>
            <a:pPr lvl="1"/>
            <a:r>
              <a:rPr lang="en-GB" sz="2000" dirty="0">
                <a:hlinkClick r:id="rId5"/>
              </a:rPr>
              <a:t>https://www.youtube.com/watch?v=obWXjtg0L64</a:t>
            </a:r>
            <a:r>
              <a:rPr lang="en-GB" sz="2000" dirty="0"/>
              <a:t> </a:t>
            </a:r>
            <a:endParaRPr lang="en-SE" sz="2000" dirty="0"/>
          </a:p>
        </p:txBody>
      </p:sp>
    </p:spTree>
    <p:extLst>
      <p:ext uri="{BB962C8B-B14F-4D97-AF65-F5344CB8AC3E}">
        <p14:creationId xmlns:p14="http://schemas.microsoft.com/office/powerpoint/2010/main" val="253701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5130-5874-A292-7B36-865F066468E5}"/>
              </a:ext>
            </a:extLst>
          </p:cNvPr>
          <p:cNvSpPr>
            <a:spLocks noGrp="1"/>
          </p:cNvSpPr>
          <p:nvPr>
            <p:ph type="title"/>
          </p:nvPr>
        </p:nvSpPr>
        <p:spPr/>
        <p:txBody>
          <a:bodyPr/>
          <a:lstStyle/>
          <a:p>
            <a:r>
              <a:rPr lang="en-GB" dirty="0"/>
              <a:t>BFS Time Complexity</a:t>
            </a:r>
            <a:endParaRPr lang="en-SE" dirty="0"/>
          </a:p>
        </p:txBody>
      </p:sp>
      <p:sp>
        <p:nvSpPr>
          <p:cNvPr id="3" name="Text Placeholder 2">
            <a:extLst>
              <a:ext uri="{FF2B5EF4-FFF2-40B4-BE49-F238E27FC236}">
                <a16:creationId xmlns:a16="http://schemas.microsoft.com/office/drawing/2014/main" id="{8420D382-B54D-B77F-DDC2-65D1483B917D}"/>
              </a:ext>
            </a:extLst>
          </p:cNvPr>
          <p:cNvSpPr>
            <a:spLocks noGrp="1"/>
          </p:cNvSpPr>
          <p:nvPr>
            <p:ph type="body" idx="1"/>
          </p:nvPr>
        </p:nvSpPr>
        <p:spPr>
          <a:xfrm>
            <a:off x="715108" y="1278177"/>
            <a:ext cx="10820400" cy="3422433"/>
          </a:xfrm>
        </p:spPr>
        <p:txBody>
          <a:bodyPr/>
          <a:lstStyle/>
          <a:p>
            <a:pPr algn="l">
              <a:buFont typeface="Arial" panose="020B0604020202020204" pitchFamily="34" charset="0"/>
              <a:buChar char="•"/>
            </a:pPr>
            <a:r>
              <a:rPr lang="en-GB" b="0" i="0" dirty="0">
                <a:effectLst/>
                <a:latin typeface="Quattrocento Sans" panose="020B0502050000020003" pitchFamily="34" charset="0"/>
              </a:rPr>
              <a:t>Using Adjacency List: O(V + E)</a:t>
            </a:r>
          </a:p>
          <a:p>
            <a:pPr lvl="1">
              <a:buFont typeface="Arial" panose="020B0604020202020204" pitchFamily="34" charset="0"/>
              <a:buChar char="•"/>
            </a:pPr>
            <a:r>
              <a:rPr lang="en-GB" b="0" i="0" dirty="0">
                <a:effectLst/>
                <a:latin typeface="Quattrocento Sans" panose="020B0502050000020003" pitchFamily="34" charset="0"/>
              </a:rPr>
              <a:t>Each vertex is processed exactly once: O(V)</a:t>
            </a:r>
          </a:p>
          <a:p>
            <a:pPr lvl="1">
              <a:buFont typeface="Arial" panose="020B0604020202020204" pitchFamily="34" charset="0"/>
              <a:buChar char="•"/>
            </a:pPr>
            <a:r>
              <a:rPr lang="en-GB" b="0" i="0" dirty="0">
                <a:effectLst/>
                <a:latin typeface="Quattrocento Sans" panose="020B0502050000020003" pitchFamily="34" charset="0"/>
              </a:rPr>
              <a:t>Each edge is examined exactly once: O(E)</a:t>
            </a:r>
          </a:p>
          <a:p>
            <a:pPr lvl="1">
              <a:buFont typeface="Arial" panose="020B0604020202020204" pitchFamily="34" charset="0"/>
              <a:buChar char="•"/>
            </a:pPr>
            <a:r>
              <a:rPr lang="en-GB" b="0" i="0" dirty="0">
                <a:effectLst/>
                <a:latin typeface="Quattrocento Sans" panose="020B0502050000020003" pitchFamily="34" charset="0"/>
              </a:rPr>
              <a:t>Total complexity: O(V + E)</a:t>
            </a:r>
          </a:p>
          <a:p>
            <a:pPr lvl="1">
              <a:buFont typeface="Arial" panose="020B0604020202020204" pitchFamily="34" charset="0"/>
              <a:buChar char="•"/>
            </a:pPr>
            <a:r>
              <a:rPr lang="en-GB" dirty="0">
                <a:latin typeface="Quattrocento Sans" panose="020B0502050000020003" pitchFamily="34" charset="0"/>
              </a:rPr>
              <a:t>E</a:t>
            </a:r>
            <a:r>
              <a:rPr lang="en-GB" b="0" i="0" dirty="0">
                <a:effectLst/>
                <a:latin typeface="Quattrocento Sans" panose="020B0502050000020003" pitchFamily="34" charset="0"/>
              </a:rPr>
              <a:t>fficient for sparse graphs (where E is much less than </a:t>
            </a:r>
            <a:r>
              <a:rPr lang="en-GB" b="0" i="0">
                <a:effectLst/>
                <a:latin typeface="Quattrocento Sans" panose="020B0502050000020003" pitchFamily="34" charset="0"/>
              </a:rPr>
              <a:t>V²)</a:t>
            </a:r>
            <a:endParaRPr lang="en-GB" b="0" i="0" dirty="0">
              <a:effectLst/>
              <a:latin typeface="Quattrocento Sans" panose="020B0502050000020003" pitchFamily="34" charset="0"/>
            </a:endParaRPr>
          </a:p>
          <a:p>
            <a:pPr algn="l">
              <a:buFont typeface="Arial" panose="020B0604020202020204" pitchFamily="34" charset="0"/>
              <a:buChar char="•"/>
            </a:pPr>
            <a:r>
              <a:rPr lang="en-GB" b="0" i="0" dirty="0">
                <a:effectLst/>
                <a:latin typeface="Quattrocento Sans" panose="020B0502050000020003" pitchFamily="34" charset="0"/>
              </a:rPr>
              <a:t>Using Adjacency Matrix: O(V²)</a:t>
            </a:r>
          </a:p>
          <a:p>
            <a:pPr lvl="1">
              <a:buFont typeface="Arial" panose="020B0604020202020204" pitchFamily="34" charset="0"/>
              <a:buChar char="•"/>
            </a:pPr>
            <a:r>
              <a:rPr lang="en-GB" dirty="0">
                <a:latin typeface="Quattrocento Sans" panose="020B0502050000020003" pitchFamily="34" charset="0"/>
              </a:rPr>
              <a:t>For each vertex, we must check all possible edges to other vertices</a:t>
            </a:r>
          </a:p>
          <a:p>
            <a:pPr lvl="1">
              <a:buFont typeface="Arial" panose="020B0604020202020204" pitchFamily="34" charset="0"/>
              <a:buChar char="•"/>
            </a:pPr>
            <a:r>
              <a:rPr lang="en-GB" dirty="0">
                <a:latin typeface="Quattrocento Sans" panose="020B0502050000020003" pitchFamily="34" charset="0"/>
              </a:rPr>
              <a:t>This results in O(V²) operations regardless of the actual number of edges</a:t>
            </a:r>
          </a:p>
          <a:p>
            <a:pPr lvl="1">
              <a:buFont typeface="Arial" panose="020B0604020202020204" pitchFamily="34" charset="0"/>
              <a:buChar char="•"/>
            </a:pPr>
            <a:endParaRPr lang="en-SE" dirty="0">
              <a:latin typeface="Quattrocento Sans" panose="020B0502050000020003" pitchFamily="34" charset="0"/>
            </a:endParaRPr>
          </a:p>
        </p:txBody>
      </p:sp>
    </p:spTree>
    <p:extLst>
      <p:ext uri="{BB962C8B-B14F-4D97-AF65-F5344CB8AC3E}">
        <p14:creationId xmlns:p14="http://schemas.microsoft.com/office/powerpoint/2010/main" val="112004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B79A773C-E5AE-27E0-B103-0B8587ADF196}"/>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939E6FB-B0CE-06D2-449E-B37BF71892FB}"/>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48054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1379</TotalTime>
  <Words>9661</Words>
  <Application>Microsoft Office PowerPoint</Application>
  <PresentationFormat>Widescreen</PresentationFormat>
  <Paragraphs>2585</Paragraphs>
  <Slides>76</Slides>
  <Notes>49</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76</vt:i4>
      </vt:variant>
    </vt:vector>
  </HeadingPairs>
  <TitlesOfParts>
    <vt:vector size="99" baseType="lpstr">
      <vt:lpstr>Noto Sans Symbols</vt:lpstr>
      <vt:lpstr>Wingdings</vt:lpstr>
      <vt:lpstr>Helvetica</vt:lpstr>
      <vt:lpstr>DejaVu Sans Mono</vt:lpstr>
      <vt:lpstr>Gill Sans Light</vt:lpstr>
      <vt:lpstr>LucidaGrande</vt:lpstr>
      <vt:lpstr>Calibri</vt:lpstr>
      <vt:lpstr>Arial</vt:lpstr>
      <vt:lpstr>Consolas</vt:lpstr>
      <vt:lpstr>Times New Roman</vt:lpstr>
      <vt:lpstr>Nunito</vt:lpstr>
      <vt:lpstr>DejaVu Sans</vt:lpstr>
      <vt:lpstr>Trebuchet MS</vt:lpstr>
      <vt:lpstr>System Font Regular</vt:lpstr>
      <vt:lpstr>Georgia</vt:lpstr>
      <vt:lpstr>Times</vt:lpstr>
      <vt:lpstr>KaTeX_Math</vt:lpstr>
      <vt:lpstr>Quattrocento Sans</vt:lpstr>
      <vt:lpstr>Cambria Math</vt:lpstr>
      <vt:lpstr>KaTeX_Main</vt:lpstr>
      <vt:lpstr>Twentieth Century</vt:lpstr>
      <vt:lpstr>Integral</vt:lpstr>
      <vt:lpstr>Office Theme</vt:lpstr>
      <vt:lpstr>PowerPoint Presentation</vt:lpstr>
      <vt:lpstr>PowerPoint Presentation</vt:lpstr>
      <vt:lpstr>Review: Graph traversal w/ DFS</vt:lpstr>
      <vt:lpstr>Review: Graph traversal w/ BFS</vt:lpstr>
      <vt:lpstr>BFS for (Unweighted) Shortest Path Problem</vt:lpstr>
      <vt:lpstr>BFS for Shortest Paths in an Unweighted Graph</vt:lpstr>
      <vt:lpstr>Shortest Path Tree</vt:lpstr>
      <vt:lpstr>BFS Time Complexity</vt:lpstr>
      <vt:lpstr>PowerPoint Presentation</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Greedy Algorithms</vt:lpstr>
      <vt:lpstr>Resolving Ambiguities</vt:lpstr>
      <vt:lpstr>Example I</vt:lpstr>
      <vt:lpstr>Example I</vt:lpstr>
      <vt:lpstr>Example I</vt:lpstr>
      <vt:lpstr>Example I</vt:lpstr>
      <vt:lpstr>Example I</vt:lpstr>
      <vt:lpstr>Example I</vt:lpstr>
      <vt:lpstr>Example I</vt:lpstr>
      <vt:lpstr>Example I</vt:lpstr>
      <vt:lpstr>Example I Final</vt:lpstr>
      <vt:lpstr>Example I: Interpreting the Results</vt:lpstr>
      <vt:lpstr>Example I Exam Question and Answer</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Example II Exam Question and Answer</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Longest Paths in a DAG</vt:lpstr>
      <vt:lpstr>Longest Paths in a DAG</vt:lpstr>
      <vt:lpstr>PowerPoint Presentation</vt:lpstr>
      <vt:lpstr>Bellman-Ford Algorithm</vt:lpstr>
      <vt:lpstr>Bellman-Ford Example</vt:lpstr>
      <vt:lpstr>Bellman-Ford Example</vt:lpstr>
      <vt:lpstr>Bellman-Ford Example</vt:lpstr>
      <vt:lpstr>Bellman-Ford Example</vt:lpstr>
      <vt:lpstr>Bellman-Ford Example</vt:lpstr>
      <vt:lpstr>Bellman-Ford Example II</vt:lpstr>
      <vt:lpstr>A Toy Example with Negative Edge Weights</vt:lpstr>
      <vt:lpstr>PowerPoint Presentation</vt:lpstr>
      <vt:lpstr>Topological sort works for a DAG w/ negative edge weights</vt:lpstr>
      <vt:lpstr>Topological sort works for a DAG w/ negative edge weights</vt:lpstr>
      <vt:lpstr>Bellman Ford works for a graph with negative edge weights</vt:lpstr>
      <vt:lpstr>Dijkstra's Algorithm vs. Bellman-Ford Algorithm</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II</vt:lpstr>
      <vt:lpstr>Johnson’s Algorithm Example II Con’t</vt:lpstr>
      <vt:lpstr>Johnson’s Algorithm: Example I Revisited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33</cp:revision>
  <dcterms:modified xsi:type="dcterms:W3CDTF">2025-04-16T11:17:54Z</dcterms:modified>
</cp:coreProperties>
</file>